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64" r:id="rId5"/>
    <p:sldMasterId id="2147483666" r:id="rId6"/>
    <p:sldMasterId id="214748368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</p:sldIdLst>
  <p:sldSz cy="6858000" cx="12192000"/>
  <p:notesSz cx="6858000" cy="9144000"/>
  <p:embeddedFontLst>
    <p:embeddedFont>
      <p:font typeface="Geo"/>
      <p:regular r:id="rId44"/>
      <p:italic r:id="rId45"/>
    </p:embeddedFont>
    <p:embeddedFont>
      <p:font typeface="Robo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hw7azJatsfoi5aclpS7Dz43G7J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FDA00A-0F2A-4C94-86DB-AA5A88FD1C12}">
  <a:tblStyle styleId="{FAFDA00A-0F2A-4C94-86DB-AA5A88FD1C1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font" Target="fonts/Geo-regular.fntdata"/><Relationship Id="rId43" Type="http://schemas.openxmlformats.org/officeDocument/2006/relationships/slide" Target="slides/slide35.xml"/><Relationship Id="rId46" Type="http://schemas.openxmlformats.org/officeDocument/2006/relationships/font" Target="fonts/Roboto-regular.fntdata"/><Relationship Id="rId45" Type="http://schemas.openxmlformats.org/officeDocument/2006/relationships/font" Target="fonts/Geo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0" Type="http://customschemas.google.com/relationships/presentationmetadata" Target="meta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 would like to congratulate my colleagues at ECA for their excellent presentation!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 to Virtu Financial and Inclusionsion Bridge for this opportunity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Opportunity…</a:t>
            </a:r>
            <a:endParaRPr/>
          </a:p>
        </p:txBody>
      </p:sp>
      <p:sp>
        <p:nvSpPr>
          <p:cNvPr id="460" name="Google Shape;4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fd26dd680_3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 order: direct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 Anaiya is going to walk you through the details of our methodology to show you how we performed further analysis.</a:t>
            </a:r>
            <a:endParaRPr/>
          </a:p>
        </p:txBody>
      </p:sp>
      <p:sp>
        <p:nvSpPr>
          <p:cNvPr id="540" name="Google Shape;540;g25fd26dd680_3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As mentioned by Aaliyah, since EDA shows </a:t>
            </a:r>
            <a:r>
              <a:rPr lang="en-US" sz="1300">
                <a:solidFill>
                  <a:srgbClr val="FF0000"/>
                </a:solidFill>
              </a:rPr>
              <a:t>no first order effects</a:t>
            </a:r>
            <a:r>
              <a:rPr lang="en-US" sz="1300"/>
              <a:t> between ESG and ACE, we  explored further by using</a:t>
            </a:r>
            <a:r>
              <a:rPr lang="en-US" sz="1300">
                <a:solidFill>
                  <a:srgbClr val="FF0000"/>
                </a:solidFill>
              </a:rPr>
              <a:t> second order effects</a:t>
            </a:r>
            <a:r>
              <a:rPr lang="en-US" sz="1300"/>
              <a:t>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What do I mean by that?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We treat your ACE model as a </a:t>
            </a:r>
            <a:r>
              <a:rPr b="1" lang="en-US" sz="1300"/>
              <a:t>Black Box</a:t>
            </a:r>
            <a:r>
              <a:rPr lang="en-US" sz="1300"/>
              <a:t> and we look into the black box with the inputs of the (trade metrics: Volatility, spread and Liquidity)and the outputs (Estimated price impacts from 1% - 100%) as shown in the slide.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 </a:t>
            </a:r>
            <a:endParaRPr sz="1300"/>
          </a:p>
        </p:txBody>
      </p:sp>
      <p:sp>
        <p:nvSpPr>
          <p:cNvPr id="554" name="Google Shape;5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fd26dd680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We can now look and get some visibility into your model by using  the known </a:t>
            </a:r>
            <a:r>
              <a:rPr b="1" lang="en-US" sz="1300"/>
              <a:t>strong correlations</a:t>
            </a:r>
            <a:r>
              <a:rPr lang="en-US" sz="1300"/>
              <a:t> between the inputs and the outputs.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We call this the </a:t>
            </a:r>
            <a:r>
              <a:rPr b="1" lang="en-US" sz="1300"/>
              <a:t>TV Screen</a:t>
            </a:r>
            <a:r>
              <a:rPr lang="en-US" sz="1300"/>
              <a:t>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</p:txBody>
      </p:sp>
      <p:sp>
        <p:nvSpPr>
          <p:cNvPr id="578" name="Google Shape;578;g25fd26dd680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5fd26dd680_3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When we </a:t>
            </a:r>
            <a:r>
              <a:rPr b="1" lang="en-US" sz="1300"/>
              <a:t>zoom in to our TV screen</a:t>
            </a:r>
            <a:r>
              <a:rPr lang="en-US" sz="1300"/>
              <a:t>:  We can see the most important correlations, i.e. the strongest relationships, highlighted in purple.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300"/>
              <a:t>These are the same relationships that you told us, were important to your ACE model.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EST1% shows high correlation to spread- 0.67, which means spread is important to the model at 1%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We see Volatility takes over its importance from 5% to 100% ( the increase from 0.76 to 0.90)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You see some correlation in Liquidity at 5% and 25% but its not as strong as the others two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g25fd26dd680_3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5fd26dd680_3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Remembering Stratification as explained before: This slide shows the entire population going through the model.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The TV screen is the same as shown before. </a:t>
            </a:r>
            <a:endParaRPr sz="1300"/>
          </a:p>
        </p:txBody>
      </p:sp>
      <p:sp>
        <p:nvSpPr>
          <p:cNvPr id="614" name="Google Shape;614;g25fd26dd680_3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5fd26dd680_3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Now, that we stratify. We pass through the model only those securities with certain characteristics, for example high ESG score.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300"/>
              <a:t>The TV screen changes</a:t>
            </a:r>
            <a:r>
              <a:rPr lang="en-US" sz="1300"/>
              <a:t> showing a change in the relationships. </a:t>
            </a:r>
            <a:r>
              <a:rPr b="1" lang="en-US" sz="1300">
                <a:solidFill>
                  <a:srgbClr val="FF0000"/>
                </a:solidFill>
              </a:rPr>
              <a:t>We see the correlations changes.That is denoted here as Delta</a:t>
            </a:r>
            <a:endParaRPr b="1" sz="13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This change in correlation is a </a:t>
            </a:r>
            <a:r>
              <a:rPr lang="en-US" sz="1300">
                <a:solidFill>
                  <a:srgbClr val="FF0000"/>
                </a:solidFill>
              </a:rPr>
              <a:t>second order effect</a:t>
            </a:r>
            <a:r>
              <a:rPr lang="en-US" sz="1300"/>
              <a:t> i.e. How stratifying ESG</a:t>
            </a:r>
            <a:r>
              <a:rPr b="1" lang="en-US" sz="1300"/>
              <a:t> indirectly changes the direct relationship</a:t>
            </a:r>
            <a:r>
              <a:rPr lang="en-US" sz="1300"/>
              <a:t> between input and the output.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Now I am going to use an example to illustrate this.</a:t>
            </a:r>
            <a:endParaRPr/>
          </a:p>
        </p:txBody>
      </p:sp>
      <p:sp>
        <p:nvSpPr>
          <p:cNvPr id="632" name="Google Shape;632;g25fd26dd680_3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5fbf2491c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5fbf2491c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We stratified securities using the Total ESG score where low = 0-20, high=30-50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On the right is the population of total ESG showing the baseline relationship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and On the left is only those companies with high ESG scores, showing the </a:t>
            </a:r>
            <a:r>
              <a:rPr b="1" lang="en-US" sz="1300"/>
              <a:t>Delta</a:t>
            </a:r>
            <a:r>
              <a:rPr lang="en-US" sz="1300"/>
              <a:t>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The purple highlight here shows the strong relationship in your model- Spread to 1% it is 0.67 and it changes when stratified with High ESG only to 0.60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The green shows the </a:t>
            </a:r>
            <a:r>
              <a:rPr lang="en-US" sz="1300">
                <a:solidFill>
                  <a:srgbClr val="FF0000"/>
                </a:solidFill>
              </a:rPr>
              <a:t>second order effect</a:t>
            </a:r>
            <a:r>
              <a:rPr lang="en-US" sz="1300"/>
              <a:t> of our findings that is the change in correlation from  0.15 (in total ESG) to 0.41 on the (high strata)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We Tried to Eyeball them all???? Couldn't easily find the biggest changes, So we wrote a biggest difference program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g25fbf2491c4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5fd26dd680_7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25fd26dd680_7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On the left we see Output of our biggest difference program and it confirms the biggest difference is at 25% that is 0.26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And Because of this delta, when we wanted to dig deeper and compare between the scatter plots on right between </a:t>
            </a:r>
            <a:r>
              <a:rPr b="1" lang="en-US" sz="1300"/>
              <a:t>Spread and Output at 25%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The high strata scatter looks like a subset of the total ESG scatter and the </a:t>
            </a:r>
            <a:r>
              <a:rPr b="1" lang="en-US" sz="1300">
                <a:solidFill>
                  <a:srgbClr val="FF0000"/>
                </a:solidFill>
              </a:rPr>
              <a:t>correlation increases</a:t>
            </a:r>
            <a:r>
              <a:rPr b="1" lang="en-US" sz="1300"/>
              <a:t> when we take only the high ESG strata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But, because spread at 25% is not important to the ACE Model, that's why we walked away from it, H</a:t>
            </a:r>
            <a:r>
              <a:rPr b="1" lang="en-US" sz="1300"/>
              <a:t>ad it been spread at 1% this would have been a nugget.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With that, I would like to hand over to Quinn to share the ESG component findings.</a:t>
            </a:r>
            <a:endParaRPr sz="1300"/>
          </a:p>
        </p:txBody>
      </p:sp>
      <p:sp>
        <p:nvSpPr>
          <p:cNvPr id="672" name="Google Shape;672;g25fd26dd680_7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5fbf2491c4_1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5fbf2491c4_1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Rather than stratifying by the whole ESG Score this  slide shows the stratification of the ESG components: social, governance and environmental using the ninetieth and tenth percentile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dependent variables are the ACE Inputs of liquidity, spread and volatility. And the y axis shows the ACE model outputs.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you can sort of tell with all of the red on the left..we saw Social has the biggest differences out of Environment and Governance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g25fbf2491c4_1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5fbf2491c4_1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25fbf2491c4_1_3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Zoning in on Social only, we see that the biggest difference is between Liquidity and the ACE model for both Low and High.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the High Social stata on the left, we see that the relationship increases from 5% to 100%, scaling from .24 to .45 to high, and for Low social stata on right it decreases from 5% to 100%, scaling from .32 to .23.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found both the strength of relationship and the inverse scaling to be interesting for further investigation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" name="Google Shape;711;g25fbf2491c4_1_3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REALLY!</a:t>
            </a:r>
            <a:endParaRPr/>
          </a:p>
        </p:txBody>
      </p:sp>
      <p:sp>
        <p:nvSpPr>
          <p:cNvPr id="466" name="Google Shape;4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5fbf2491c4_1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25fbf2491c4_1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Digging further and looking at the specific correlations and the scatter plots. Because we saw the trend from 5% to 100%, we decided to choose these two to compare.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correlation, At both 5% and 100%, both Low and High increased from the baseline (all companies).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prior stratifications we had noticed that if high increased, low decreased and vice versa. Here we are seeing that both increased.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Scatter plots show a slight difference in the population between green and red which is surprising given the trends we saw in correlation (highest to lowest and then lowest to highest)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Outliers</a:t>
            </a:r>
            <a:r>
              <a:rPr lang="en-US"/>
              <a:t>: Tesla Biggest &gt; 2nd biggest Nvidia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think you might want  to investigate these phenomena in your ACE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 I will hand over to … who will take over the Controversy findings.</a:t>
            </a:r>
            <a:endParaRPr/>
          </a:p>
        </p:txBody>
      </p:sp>
      <p:sp>
        <p:nvSpPr>
          <p:cNvPr id="729" name="Google Shape;729;g25fbf2491c4_1_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5fbf2491c4_1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25fbf2491c4_1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100"/>
              <a:t>Thank you Quinn. </a:t>
            </a:r>
            <a:endParaRPr sz="11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100"/>
              <a:t>Now I will walk u through  our controversy score findings.</a:t>
            </a:r>
            <a:endParaRPr sz="11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100"/>
              <a:t>When we stratify securities using controversy score with values 0 &amp; 1 under low controversy and 3,4,5 under high controversy, 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100"/>
              <a:t> We see the comparable biggest differences at low controversy shown on left chart </a:t>
            </a:r>
            <a:r>
              <a:rPr b="1" lang="en-US" sz="1100"/>
              <a:t> for liquidity vs EST from 5% to 100%           with ranges .16 to .14</a:t>
            </a:r>
            <a:r>
              <a:rPr lang="en-US" sz="1100"/>
              <a:t>. </a:t>
            </a:r>
            <a:endParaRPr sz="11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US" sz="1100"/>
              <a:t>Now, why we chose liquidity here?</a:t>
            </a:r>
            <a:endParaRPr b="1" sz="11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100"/>
              <a:t>In the previous slide, when we looked at the first order effects, we saw liquidity was </a:t>
            </a:r>
            <a:r>
              <a:rPr b="1" lang="en-US" sz="1100"/>
              <a:t>highest correlated</a:t>
            </a:r>
            <a:r>
              <a:rPr lang="en-US" sz="1100"/>
              <a:t> at </a:t>
            </a:r>
            <a:r>
              <a:rPr b="1" lang="en-US" sz="1100"/>
              <a:t>Est  of 5% and 25%, so we will will focus on these relationships</a:t>
            </a:r>
            <a:r>
              <a:rPr lang="en-US" sz="1100"/>
              <a:t> . </a:t>
            </a:r>
            <a:endParaRPr sz="11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100"/>
              <a:t>Now looking at The correlation, also shown here on scatter plot in first row , liquidity to 5% ACE in low controversy  , we see </a:t>
            </a:r>
            <a:r>
              <a:rPr b="1" lang="en-US" sz="1100"/>
              <a:t>it increases to .58 from a baseline of .42.</a:t>
            </a:r>
            <a:endParaRPr b="1" sz="11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100"/>
              <a:t>Similarly, The correlation liquidity to 25% ACE in low  controversy shown here in 2nd row , it </a:t>
            </a:r>
            <a:r>
              <a:rPr b="1" lang="en-US" sz="1100"/>
              <a:t>increases to .53 from a baseline of .36.(inc from .36 to .53)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1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100"/>
              <a:t>Looking at scatter  plots  on first and second row,  we see distribution in low is denoted by green and red for high for both at 5% and 25%.</a:t>
            </a:r>
            <a:endParaRPr sz="11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100"/>
              <a:t>On comparing the  Plot  for  liquidity to both 5% and 25%  , it shows   that the  distribution between high and low    changes and it is very clear when comparing at green with the red distribution.</a:t>
            </a:r>
            <a:endParaRPr sz="11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US" sz="1100"/>
              <a:t> We don’t know why but it is worth looking into. For interest, the outlier here  is TEsla denoted by red on scatter plot. 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MOVING TO THE NEXT SLIDE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5fbf2491c4_1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5fd26dd680_3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25fd26dd680_3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Looking here at High Controversy we see our biggest difference aligns with your ACE model calculation of spread and Est 1%.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The difference shown here on left chart is  0.19 for spread vs 1% in high controversy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However, instead of increasing as the low strata does, the strength of relationship is decreasing when moving from total to high, ie from 0.67 corr to 0.48 corr value.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4. The scatter plots could indicate a difference in population between low and high.</a:t>
            </a:r>
            <a:r>
              <a:rPr b="1" lang="en-US"/>
              <a:t> We see some effects with Controversy </a:t>
            </a:r>
            <a:r>
              <a:rPr lang="en-US"/>
              <a:t>but with our limited visibility into the workings of your black box we cannot explain these effects.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Handing over to Tylor to walk through our conclusion.</a:t>
            </a:r>
            <a:endParaRPr b="1"/>
          </a:p>
        </p:txBody>
      </p:sp>
      <p:sp>
        <p:nvSpPr>
          <p:cNvPr id="759" name="Google Shape;759;g25fd26dd680_3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5fbf2491c4_1_7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25fbf2491c4_1_7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Pearson is a linear correlation statistic from -1 to +1. +1 is a strong linear relationship and -1 is a strong negative linear relationship.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 we see a correlation of -.37 which means spread decreases when controversy increases.</a:t>
            </a:r>
            <a:endParaRPr/>
          </a:p>
        </p:txBody>
      </p:sp>
      <p:sp>
        <p:nvSpPr>
          <p:cNvPr id="772" name="Google Shape;772;g25fbf2491c4_1_7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Before we take any questions we would like to conclude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"/>
          </a:p>
        </p:txBody>
      </p:sp>
      <p:sp>
        <p:nvSpPr>
          <p:cNvPr id="783" name="Google Shape;78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Again Thank you for your time and thoughtful engagement. I hope this presentation has provided valuable insights and sparked meaningful discussions. Now we would be more than happy to address any question you might have. Thank you once again.</a:t>
            </a:r>
            <a:endParaRPr/>
          </a:p>
        </p:txBody>
      </p:sp>
      <p:sp>
        <p:nvSpPr>
          <p:cNvPr id="790" name="Google Shape;7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5fd26dd680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25fd26dd680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25fd26dd680_5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5fd26dd680_3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25fd26dd680_3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change scaling, distribution at 5% with total and distribution with 100%, r value is more in 5%, mention outliers ,u can see that </a:t>
            </a:r>
            <a:endParaRPr/>
          </a:p>
        </p:txBody>
      </p:sp>
      <p:sp>
        <p:nvSpPr>
          <p:cNvPr id="816" name="Google Shape;816;g25fd26dd680_3_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60dad2786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260dad2786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0" name="Google Shape;830;g260dad2786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5fd26dd680_3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25fd26dd680_3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g25fd26dd680_3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order to increase the accuracy of the ACE model?</a:t>
            </a:r>
            <a:endParaRPr/>
          </a:p>
        </p:txBody>
      </p:sp>
      <p:sp>
        <p:nvSpPr>
          <p:cNvPr id="476" name="Google Shape;4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5fbf2491c4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this prettier</a:t>
            </a:r>
            <a:endParaRPr/>
          </a:p>
        </p:txBody>
      </p:sp>
      <p:sp>
        <p:nvSpPr>
          <p:cNvPr id="857" name="Google Shape;857;g25fbf2491c4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5fd26dd680_3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25fd26dd680_3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1" name="Google Shape;871;g25fd26dd680_3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5fedd6251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Case Study? Black box? New methodolgy? TV screen</a:t>
            </a:r>
            <a:endParaRPr/>
          </a:p>
        </p:txBody>
      </p:sp>
      <p:sp>
        <p:nvSpPr>
          <p:cNvPr id="895" name="Google Shape;895;g25fedd6251a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5fbf2491c4_1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25fbf2491c4_1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 since there Looking at the heatmaps above we noticed that there's no significance with governance or environment. But when we look at high social scores at 50% and 100% EPI there are some outliers that required further analysis when comparing it to liquidity. There seems to have a scaling of going from low to high. There’s a bit of a increase in impact ranging from 1%-100%</a:t>
            </a:r>
            <a:endParaRPr/>
          </a:p>
        </p:txBody>
      </p:sp>
      <p:sp>
        <p:nvSpPr>
          <p:cNvPr id="922" name="Google Shape;922;g25fbf2491c4_1_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60dad2786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260dad27869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4" name="Google Shape;954;g260dad27869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60dad27869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260dad27869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3" name="Google Shape;963;g260dad27869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0c9e05523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the same data dictionary as our colleagues at ECA, we just have the outputs called EST 1% to 100%</a:t>
            </a:r>
            <a:endParaRPr/>
          </a:p>
        </p:txBody>
      </p:sp>
      <p:sp>
        <p:nvSpPr>
          <p:cNvPr id="489" name="Google Shape;489;g260c9e05523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5fd26dd680_3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Frst we loo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ed into the distribution of the S&amp;P and the non S&amp;P groups and did not find a significant enough difference between them such that we decided to 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the full dataset throughout our analysis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 the right this s a representation of the relationship between  the ACE models in and output which is clearly nonlinear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order to explore correlations between our   in &amp; outputs we determined it would be best to use distance correlation as our main statistic as it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</a:t>
            </a:r>
            <a:r>
              <a:rPr lang="en-US" sz="10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kes into account</a:t>
            </a: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both linear and non linear relationships</a:t>
            </a:r>
            <a:endParaRPr sz="1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whereas traditional correlation measures, like Pearson's correlation, are only sensitive to linear relationships.</a:t>
            </a:r>
            <a:endParaRPr sz="400"/>
          </a:p>
        </p:txBody>
      </p:sp>
      <p:sp>
        <p:nvSpPr>
          <p:cNvPr id="502" name="Google Shape;502;g25fd26dd680_3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 we have a pa</a:t>
            </a:r>
            <a:r>
              <a:rPr lang="en-US" sz="10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irwise heatmap showing the first order correlation between the ESG scores + their components as well as the ACE Model inputs and outputs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blue highlight </a:t>
            </a:r>
            <a:r>
              <a:rPr lang="en-US" sz="10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 loo</a:t>
            </a:r>
            <a:r>
              <a:rPr lang="en-US"/>
              <a:t>king at this particular relationship and shows a Strong relationship between trading metrics and ACE output.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you can see the correlation for Spread is high at 1%  with .67 , then after 5% Volatility takes over, and Liquidity at 5% has some relation as well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already </a:t>
            </a:r>
            <a:r>
              <a:rPr lang="en-US" sz="90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/>
              <a:t>now explicitly that Distance correlation is always positive because it gives the absolute difference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5fd26dd680_3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 we are looking at the relationship between total ESG score as well as the components and the ACE model output and we found No evidence of relationship  between them </a:t>
            </a:r>
            <a:endParaRPr/>
          </a:p>
        </p:txBody>
      </p:sp>
      <p:sp>
        <p:nvSpPr>
          <p:cNvPr id="521" name="Google Shape;521;g25fd26dd680_3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fd26dd680_3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 we are looking closer at the controversy score with the trading metrics( spread and Liquidity) but we see no relationship with the ACE output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will see more later in the presentation that we further explore the relationship between controversy and spread/liquidity .</a:t>
            </a:r>
            <a:endParaRPr/>
          </a:p>
        </p:txBody>
      </p:sp>
      <p:sp>
        <p:nvSpPr>
          <p:cNvPr id="530" name="Google Shape;530;g25fd26dd680_3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 txBox="1"/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21"/>
          <p:cNvSpPr txBox="1"/>
          <p:nvPr>
            <p:ph idx="10" type="dt"/>
          </p:nvPr>
        </p:nvSpPr>
        <p:spPr>
          <a:xfrm>
            <a:off x="4676774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1" type="ftr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0" name="Google Shape;100;p21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22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6" name="Google Shape;106;p22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7" name="Google Shape;107;p22"/>
          <p:cNvSpPr txBox="1"/>
          <p:nvPr>
            <p:ph idx="5" type="body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8" name="Google Shape;108;p22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22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" name="Google Shape;110;p22"/>
          <p:cNvSpPr txBox="1"/>
          <p:nvPr>
            <p:ph idx="8" type="body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1" name="Google Shape;111;p22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2" name="Google Shape;112;p22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22"/>
          <p:cNvSpPr txBox="1"/>
          <p:nvPr>
            <p:ph idx="14" type="body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2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8" name="Google Shape;118;p22"/>
          <p:cNvGrpSpPr/>
          <p:nvPr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19" name="Google Shape;119;p22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22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7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166074" y="150777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2" type="body"/>
          </p:nvPr>
        </p:nvSpPr>
        <p:spPr>
          <a:xfrm>
            <a:off x="732131" y="2584097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3" type="body"/>
          </p:nvPr>
        </p:nvSpPr>
        <p:spPr>
          <a:xfrm>
            <a:off x="1338556" y="366042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4" type="body"/>
          </p:nvPr>
        </p:nvSpPr>
        <p:spPr>
          <a:xfrm>
            <a:off x="1922756" y="473674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5" type="body"/>
          </p:nvPr>
        </p:nvSpPr>
        <p:spPr>
          <a:xfrm>
            <a:off x="4401536" y="161352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6" type="body"/>
          </p:nvPr>
        </p:nvSpPr>
        <p:spPr>
          <a:xfrm>
            <a:off x="4986029" y="268256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7" type="body"/>
          </p:nvPr>
        </p:nvSpPr>
        <p:spPr>
          <a:xfrm>
            <a:off x="5576938" y="375539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8" type="body"/>
          </p:nvPr>
        </p:nvSpPr>
        <p:spPr>
          <a:xfrm>
            <a:off x="6175280" y="4824430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1" type="ftr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27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" name="Google Shape;136;p27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27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p27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32"/>
          <p:cNvSpPr/>
          <p:nvPr>
            <p:ph idx="2" type="chart"/>
          </p:nvPr>
        </p:nvSpPr>
        <p:spPr>
          <a:xfrm>
            <a:off x="838200" y="2111608"/>
            <a:ext cx="10515600" cy="374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4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47" name="Google Shape;147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2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2" name="Google Shape;152;p24"/>
          <p:cNvSpPr txBox="1"/>
          <p:nvPr>
            <p:ph idx="3" type="body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p24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" name="Google Shape;154;p24"/>
          <p:cNvSpPr txBox="1"/>
          <p:nvPr>
            <p:ph idx="5" type="body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5" name="Google Shape;155;p24"/>
          <p:cNvSpPr txBox="1"/>
          <p:nvPr>
            <p:ph idx="6" type="body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p24"/>
          <p:cNvSpPr/>
          <p:nvPr>
            <p:ph idx="7" type="pic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" name="Google Shape;157;p24"/>
          <p:cNvSpPr txBox="1"/>
          <p:nvPr>
            <p:ph idx="8" type="body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24"/>
          <p:cNvSpPr txBox="1"/>
          <p:nvPr>
            <p:ph idx="9" type="body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9" name="Google Shape;159;p24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" name="Google Shape;160;p24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1" name="Google Shape;161;p24"/>
          <p:cNvSpPr txBox="1"/>
          <p:nvPr>
            <p:ph idx="15" type="body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2" name="Google Shape;162;p24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" name="Google Shape;163;p24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24"/>
          <p:cNvSpPr txBox="1"/>
          <p:nvPr>
            <p:ph idx="18" type="body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24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" name="Google Shape;166;p24"/>
          <p:cNvSpPr txBox="1"/>
          <p:nvPr>
            <p:ph idx="20" type="body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7" name="Google Shape;167;p24"/>
          <p:cNvSpPr txBox="1"/>
          <p:nvPr>
            <p:ph idx="21" type="body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8" name="Google Shape;168;p24"/>
          <p:cNvSpPr/>
          <p:nvPr>
            <p:ph idx="22" type="pic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9" name="Google Shape;169;p24"/>
          <p:cNvSpPr txBox="1"/>
          <p:nvPr>
            <p:ph idx="23" type="body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0" name="Google Shape;170;p24"/>
          <p:cNvSpPr txBox="1"/>
          <p:nvPr>
            <p:ph idx="24" type="body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1" name="Google Shape;171;p24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2" name="Google Shape;172;p24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3" name="Google Shape;173;p24"/>
          <p:cNvSpPr txBox="1"/>
          <p:nvPr>
            <p:ph idx="27" type="body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85" name="Google Shape;185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2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5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0" name="Google Shape;190;p25"/>
          <p:cNvSpPr txBox="1"/>
          <p:nvPr>
            <p:ph idx="3" type="body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1" name="Google Shape;191;p25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2" name="Google Shape;192;p25"/>
          <p:cNvSpPr txBox="1"/>
          <p:nvPr>
            <p:ph idx="5" type="body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25"/>
          <p:cNvSpPr txBox="1"/>
          <p:nvPr>
            <p:ph idx="6" type="body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4" name="Google Shape;194;p25"/>
          <p:cNvSpPr/>
          <p:nvPr>
            <p:ph idx="7" type="pic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5" name="Google Shape;195;p25"/>
          <p:cNvSpPr txBox="1"/>
          <p:nvPr>
            <p:ph idx="8" type="body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6" name="Google Shape;196;p25"/>
          <p:cNvSpPr txBox="1"/>
          <p:nvPr>
            <p:ph idx="9" type="body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7" name="Google Shape;197;p25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8" name="Google Shape;198;p25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9" name="Google Shape;199;p25"/>
          <p:cNvSpPr txBox="1"/>
          <p:nvPr>
            <p:ph idx="15" type="body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0" name="Google Shape;200;p25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1" name="Google Shape;201;p25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2" name="Google Shape;202;p25"/>
          <p:cNvSpPr txBox="1"/>
          <p:nvPr>
            <p:ph idx="18" type="body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3" name="Google Shape;203;p25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4" name="Google Shape;204;p25"/>
          <p:cNvSpPr txBox="1"/>
          <p:nvPr>
            <p:ph idx="20" type="body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5" name="Google Shape;205;p25"/>
          <p:cNvSpPr txBox="1"/>
          <p:nvPr>
            <p:ph idx="21" type="body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6" name="Google Shape;206;p25"/>
          <p:cNvSpPr/>
          <p:nvPr>
            <p:ph idx="22" type="pic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7" name="Google Shape;207;p25"/>
          <p:cNvSpPr txBox="1"/>
          <p:nvPr>
            <p:ph idx="23" type="body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8" name="Google Shape;208;p25"/>
          <p:cNvSpPr txBox="1"/>
          <p:nvPr>
            <p:ph idx="24" type="body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9" name="Google Shape;209;p25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0" name="Google Shape;210;p25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1" name="Google Shape;211;p25"/>
          <p:cNvSpPr txBox="1"/>
          <p:nvPr>
            <p:ph idx="27" type="body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2" name="Google Shape;2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g25fbf2491c4_1_850"/>
          <p:cNvGrpSpPr/>
          <p:nvPr/>
        </p:nvGrpSpPr>
        <p:grpSpPr>
          <a:xfrm>
            <a:off x="0" y="0"/>
            <a:ext cx="2590800" cy="1027800"/>
            <a:chOff x="0" y="0"/>
            <a:chExt cx="2590800" cy="1027800"/>
          </a:xfrm>
        </p:grpSpPr>
        <p:cxnSp>
          <p:nvCxnSpPr>
            <p:cNvPr id="223" name="Google Shape;223;g25fbf2491c4_1_850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" name="Google Shape;224;g25fbf2491c4_1_850"/>
            <p:cNvCxnSpPr/>
            <p:nvPr/>
          </p:nvCxnSpPr>
          <p:spPr>
            <a:xfrm flipH="1">
              <a:off x="150" y="0"/>
              <a:ext cx="704700" cy="1027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5" name="Google Shape;225;g25fbf2491c4_1_8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6" name="Google Shape;226;g25fbf2491c4_1_850"/>
          <p:cNvSpPr/>
          <p:nvPr>
            <p:ph idx="2" type="dgm"/>
          </p:nvPr>
        </p:nvSpPr>
        <p:spPr>
          <a:xfrm>
            <a:off x="838200" y="2111375"/>
            <a:ext cx="105156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g25fbf2491c4_1_8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8" name="Google Shape;228;g25fbf2491c4_1_8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9" name="Google Shape;229;g25fbf2491c4_1_8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fbf2491c4_1_793"/>
          <p:cNvSpPr txBox="1"/>
          <p:nvPr>
            <p:ph type="ctrTitle"/>
          </p:nvPr>
        </p:nvSpPr>
        <p:spPr>
          <a:xfrm>
            <a:off x="6416040" y="4434840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2" name="Google Shape;232;g25fbf2491c4_1_793"/>
          <p:cNvSpPr txBox="1"/>
          <p:nvPr>
            <p:ph idx="1" type="subTitle"/>
          </p:nvPr>
        </p:nvSpPr>
        <p:spPr>
          <a:xfrm>
            <a:off x="6416041" y="5586890"/>
            <a:ext cx="49419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33" name="Google Shape;233;g25fbf2491c4_1_793"/>
          <p:cNvPicPr preferRelativeResize="0"/>
          <p:nvPr/>
        </p:nvPicPr>
        <p:blipFill rotWithShape="1">
          <a:blip r:embed="rId2">
            <a:alphaModFix/>
          </a:blip>
          <a:srcRect b="-6" l="9354" r="0" t="23653"/>
          <a:stretch/>
        </p:blipFill>
        <p:spPr>
          <a:xfrm>
            <a:off x="0" y="0"/>
            <a:ext cx="9488319" cy="505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25fbf2491c4_1_797"/>
          <p:cNvPicPr preferRelativeResize="0"/>
          <p:nvPr/>
        </p:nvPicPr>
        <p:blipFill rotWithShape="1">
          <a:blip r:embed="rId2">
            <a:alphaModFix/>
          </a:blip>
          <a:srcRect b="23068" l="0" r="28340" t="18303"/>
          <a:stretch/>
        </p:blipFill>
        <p:spPr>
          <a:xfrm>
            <a:off x="5488815" y="0"/>
            <a:ext cx="6703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5fbf2491c4_1_797"/>
          <p:cNvSpPr txBox="1"/>
          <p:nvPr>
            <p:ph type="title"/>
          </p:nvPr>
        </p:nvSpPr>
        <p:spPr>
          <a:xfrm>
            <a:off x="1333500" y="1020445"/>
            <a:ext cx="289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7" name="Google Shape;237;g25fbf2491c4_1_797"/>
          <p:cNvSpPr txBox="1"/>
          <p:nvPr>
            <p:ph idx="1" type="body"/>
          </p:nvPr>
        </p:nvSpPr>
        <p:spPr>
          <a:xfrm>
            <a:off x="1333500" y="2924175"/>
            <a:ext cx="28956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38" name="Google Shape;238;g25fbf2491c4_1_797"/>
          <p:cNvSpPr txBox="1"/>
          <p:nvPr>
            <p:ph idx="10" type="dt"/>
          </p:nvPr>
        </p:nvSpPr>
        <p:spPr>
          <a:xfrm>
            <a:off x="1333500" y="6356350"/>
            <a:ext cx="98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9" name="Google Shape;239;g25fbf2491c4_1_797"/>
          <p:cNvSpPr txBox="1"/>
          <p:nvPr>
            <p:ph idx="11" type="ftr"/>
          </p:nvPr>
        </p:nvSpPr>
        <p:spPr>
          <a:xfrm>
            <a:off x="2669886" y="6356349"/>
            <a:ext cx="24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0" name="Google Shape;240;g25fbf2491c4_1_797"/>
          <p:cNvSpPr txBox="1"/>
          <p:nvPr>
            <p:ph idx="12" type="sldNum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7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fbf2491c4_1_804"/>
          <p:cNvSpPr txBox="1"/>
          <p:nvPr>
            <p:ph type="title"/>
          </p:nvPr>
        </p:nvSpPr>
        <p:spPr>
          <a:xfrm>
            <a:off x="13620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3" name="Google Shape;243;g25fbf2491c4_1_804"/>
          <p:cNvSpPr txBox="1"/>
          <p:nvPr>
            <p:ph idx="1" type="body"/>
          </p:nvPr>
        </p:nvSpPr>
        <p:spPr>
          <a:xfrm>
            <a:off x="1362075" y="3660774"/>
            <a:ext cx="51117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4" name="Google Shape;244;g25fbf2491c4_1_804"/>
          <p:cNvSpPr txBox="1"/>
          <p:nvPr>
            <p:ph idx="10" type="dt"/>
          </p:nvPr>
        </p:nvSpPr>
        <p:spPr>
          <a:xfrm>
            <a:off x="838200" y="6356350"/>
            <a:ext cx="121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5" name="Google Shape;245;g25fbf2491c4_1_804"/>
          <p:cNvSpPr txBox="1"/>
          <p:nvPr>
            <p:ph idx="11" type="ftr"/>
          </p:nvPr>
        </p:nvSpPr>
        <p:spPr>
          <a:xfrm>
            <a:off x="2463800" y="6356350"/>
            <a:ext cx="347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6" name="Google Shape;246;g25fbf2491c4_1_80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7" name="Google Shape;247;g25fbf2491c4_1_804"/>
          <p:cNvGrpSpPr/>
          <p:nvPr/>
        </p:nvGrpSpPr>
        <p:grpSpPr>
          <a:xfrm>
            <a:off x="6953400" y="-25401"/>
            <a:ext cx="5238675" cy="6902400"/>
            <a:chOff x="6953400" y="-25401"/>
            <a:chExt cx="5238675" cy="6902400"/>
          </a:xfrm>
        </p:grpSpPr>
        <p:cxnSp>
          <p:nvCxnSpPr>
            <p:cNvPr id="248" name="Google Shape;248;g25fbf2491c4_1_804"/>
            <p:cNvCxnSpPr/>
            <p:nvPr/>
          </p:nvCxnSpPr>
          <p:spPr>
            <a:xfrm>
              <a:off x="9096375" y="1497012"/>
              <a:ext cx="309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g25fbf2491c4_1_804"/>
            <p:cNvCxnSpPr/>
            <p:nvPr/>
          </p:nvCxnSpPr>
          <p:spPr>
            <a:xfrm flipH="1">
              <a:off x="6953400" y="-25401"/>
              <a:ext cx="3790800" cy="690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fbf2491c4_1_813"/>
          <p:cNvSpPr txBox="1"/>
          <p:nvPr>
            <p:ph type="ctrTitle"/>
          </p:nvPr>
        </p:nvSpPr>
        <p:spPr>
          <a:xfrm>
            <a:off x="6991350" y="2148840"/>
            <a:ext cx="4179600" cy="17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2" name="Google Shape;252;g25fbf2491c4_1_813"/>
          <p:cNvSpPr txBox="1"/>
          <p:nvPr>
            <p:ph idx="1" type="subTitle"/>
          </p:nvPr>
        </p:nvSpPr>
        <p:spPr>
          <a:xfrm>
            <a:off x="6991350" y="3962003"/>
            <a:ext cx="417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53" name="Google Shape;253;g25fbf2491c4_1_8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fbf2491c4_1_8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6" name="Google Shape;256;g25fbf2491c4_1_8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7" name="Google Shape;257;g25fbf2491c4_1_8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8" name="Google Shape;258;g25fbf2491c4_1_8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25fbf2491c4_1_8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5fbf2491c4_1_822"/>
          <p:cNvSpPr txBox="1"/>
          <p:nvPr>
            <p:ph type="title"/>
          </p:nvPr>
        </p:nvSpPr>
        <p:spPr>
          <a:xfrm>
            <a:off x="4657724" y="2809875"/>
            <a:ext cx="66960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2" name="Google Shape;262;g25fbf2491c4_1_822"/>
          <p:cNvSpPr txBox="1"/>
          <p:nvPr>
            <p:ph idx="1" type="subTitle"/>
          </p:nvPr>
        </p:nvSpPr>
        <p:spPr>
          <a:xfrm>
            <a:off x="4657725" y="5028803"/>
            <a:ext cx="669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3" name="Google Shape;263;g25fbf2491c4_1_822"/>
          <p:cNvSpPr txBox="1"/>
          <p:nvPr>
            <p:ph idx="10" type="dt"/>
          </p:nvPr>
        </p:nvSpPr>
        <p:spPr>
          <a:xfrm>
            <a:off x="4676774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4" name="Google Shape;264;g25fbf2491c4_1_822"/>
          <p:cNvSpPr txBox="1"/>
          <p:nvPr>
            <p:ph idx="11" type="ftr"/>
          </p:nvPr>
        </p:nvSpPr>
        <p:spPr>
          <a:xfrm>
            <a:off x="6743699" y="6356350"/>
            <a:ext cx="254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5" name="Google Shape;265;g25fbf2491c4_1_822"/>
          <p:cNvSpPr txBox="1"/>
          <p:nvPr>
            <p:ph idx="12" type="sldNum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g25fbf2491c4_1_822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fbf2491c4_1_830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9" name="Google Shape;269;g25fbf2491c4_1_830"/>
          <p:cNvSpPr/>
          <p:nvPr>
            <p:ph idx="2" type="pic"/>
          </p:nvPr>
        </p:nvSpPr>
        <p:spPr>
          <a:xfrm>
            <a:off x="1487181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0" name="Google Shape;270;g25fbf2491c4_1_830"/>
          <p:cNvSpPr txBox="1"/>
          <p:nvPr>
            <p:ph idx="1" type="body"/>
          </p:nvPr>
        </p:nvSpPr>
        <p:spPr>
          <a:xfrm>
            <a:off x="1228568" y="5084524"/>
            <a:ext cx="231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1" name="Google Shape;271;g25fbf2491c4_1_830"/>
          <p:cNvSpPr txBox="1"/>
          <p:nvPr>
            <p:ph idx="3" type="body"/>
          </p:nvPr>
        </p:nvSpPr>
        <p:spPr>
          <a:xfrm>
            <a:off x="1487181" y="5464114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2" name="Google Shape;272;g25fbf2491c4_1_830"/>
          <p:cNvSpPr/>
          <p:nvPr>
            <p:ph idx="4" type="pic"/>
          </p:nvPr>
        </p:nvSpPr>
        <p:spPr>
          <a:xfrm>
            <a:off x="3836914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3" name="Google Shape;273;g25fbf2491c4_1_830"/>
          <p:cNvSpPr txBox="1"/>
          <p:nvPr>
            <p:ph idx="5" type="body"/>
          </p:nvPr>
        </p:nvSpPr>
        <p:spPr>
          <a:xfrm>
            <a:off x="3578300" y="5084524"/>
            <a:ext cx="2330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4" name="Google Shape;274;g25fbf2491c4_1_830"/>
          <p:cNvSpPr txBox="1"/>
          <p:nvPr>
            <p:ph idx="6" type="body"/>
          </p:nvPr>
        </p:nvSpPr>
        <p:spPr>
          <a:xfrm>
            <a:off x="3836913" y="5478796"/>
            <a:ext cx="1856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5" name="Google Shape;275;g25fbf2491c4_1_830"/>
          <p:cNvSpPr/>
          <p:nvPr>
            <p:ph idx="7" type="pic"/>
          </p:nvPr>
        </p:nvSpPr>
        <p:spPr>
          <a:xfrm>
            <a:off x="6327578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6" name="Google Shape;276;g25fbf2491c4_1_830"/>
          <p:cNvSpPr txBox="1"/>
          <p:nvPr>
            <p:ph idx="8" type="body"/>
          </p:nvPr>
        </p:nvSpPr>
        <p:spPr>
          <a:xfrm>
            <a:off x="6068964" y="5084524"/>
            <a:ext cx="231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7" name="Google Shape;277;g25fbf2491c4_1_830"/>
          <p:cNvSpPr txBox="1"/>
          <p:nvPr>
            <p:ph idx="9" type="body"/>
          </p:nvPr>
        </p:nvSpPr>
        <p:spPr>
          <a:xfrm>
            <a:off x="6327577" y="5478796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8" name="Google Shape;278;g25fbf2491c4_1_830"/>
          <p:cNvSpPr/>
          <p:nvPr>
            <p:ph idx="13" type="pic"/>
          </p:nvPr>
        </p:nvSpPr>
        <p:spPr>
          <a:xfrm>
            <a:off x="8747458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9" name="Google Shape;279;g25fbf2491c4_1_830"/>
          <p:cNvSpPr txBox="1"/>
          <p:nvPr>
            <p:ph idx="14" type="body"/>
          </p:nvPr>
        </p:nvSpPr>
        <p:spPr>
          <a:xfrm>
            <a:off x="8488845" y="5084524"/>
            <a:ext cx="231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0" name="Google Shape;280;g25fbf2491c4_1_830"/>
          <p:cNvSpPr txBox="1"/>
          <p:nvPr>
            <p:ph idx="15" type="body"/>
          </p:nvPr>
        </p:nvSpPr>
        <p:spPr>
          <a:xfrm>
            <a:off x="8747458" y="5464114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1" name="Google Shape;281;g25fbf2491c4_1_8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2" name="Google Shape;282;g25fbf2491c4_1_8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3" name="Google Shape;283;g25fbf2491c4_1_8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4" name="Google Shape;284;g25fbf2491c4_1_830"/>
          <p:cNvGrpSpPr/>
          <p:nvPr/>
        </p:nvGrpSpPr>
        <p:grpSpPr>
          <a:xfrm>
            <a:off x="7334400" y="0"/>
            <a:ext cx="4857750" cy="1724100"/>
            <a:chOff x="7334400" y="0"/>
            <a:chExt cx="4857750" cy="1724100"/>
          </a:xfrm>
        </p:grpSpPr>
        <p:cxnSp>
          <p:nvCxnSpPr>
            <p:cNvPr id="285" name="Google Shape;285;g25fbf2491c4_1_830"/>
            <p:cNvCxnSpPr/>
            <p:nvPr/>
          </p:nvCxnSpPr>
          <p:spPr>
            <a:xfrm rot="10800000">
              <a:off x="7334400" y="0"/>
              <a:ext cx="48576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" name="Google Shape;286;g25fbf2491c4_1_830"/>
            <p:cNvCxnSpPr/>
            <p:nvPr/>
          </p:nvCxnSpPr>
          <p:spPr>
            <a:xfrm>
              <a:off x="11487150" y="0"/>
              <a:ext cx="705000" cy="172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fbf2491c4_1_859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5fbf2491c4_1_859"/>
          <p:cNvSpPr txBox="1"/>
          <p:nvPr>
            <p:ph type="title"/>
          </p:nvPr>
        </p:nvSpPr>
        <p:spPr>
          <a:xfrm>
            <a:off x="838200" y="5509419"/>
            <a:ext cx="4082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0" name="Google Shape;290;g25fbf2491c4_1_859"/>
          <p:cNvSpPr txBox="1"/>
          <p:nvPr>
            <p:ph idx="1" type="body"/>
          </p:nvPr>
        </p:nvSpPr>
        <p:spPr>
          <a:xfrm>
            <a:off x="166074" y="1507772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91" name="Google Shape;291;g25fbf2491c4_1_859"/>
          <p:cNvSpPr txBox="1"/>
          <p:nvPr>
            <p:ph idx="2" type="body"/>
          </p:nvPr>
        </p:nvSpPr>
        <p:spPr>
          <a:xfrm>
            <a:off x="732131" y="2584097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92" name="Google Shape;292;g25fbf2491c4_1_859"/>
          <p:cNvSpPr txBox="1"/>
          <p:nvPr>
            <p:ph idx="3" type="body"/>
          </p:nvPr>
        </p:nvSpPr>
        <p:spPr>
          <a:xfrm>
            <a:off x="1338556" y="3660422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93" name="Google Shape;293;g25fbf2491c4_1_859"/>
          <p:cNvSpPr txBox="1"/>
          <p:nvPr>
            <p:ph idx="4" type="body"/>
          </p:nvPr>
        </p:nvSpPr>
        <p:spPr>
          <a:xfrm>
            <a:off x="1922756" y="4736748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94" name="Google Shape;294;g25fbf2491c4_1_859"/>
          <p:cNvSpPr txBox="1"/>
          <p:nvPr>
            <p:ph idx="5" type="body"/>
          </p:nvPr>
        </p:nvSpPr>
        <p:spPr>
          <a:xfrm>
            <a:off x="4401536" y="1613528"/>
            <a:ext cx="51027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95" name="Google Shape;295;g25fbf2491c4_1_859"/>
          <p:cNvSpPr txBox="1"/>
          <p:nvPr>
            <p:ph idx="6" type="body"/>
          </p:nvPr>
        </p:nvSpPr>
        <p:spPr>
          <a:xfrm>
            <a:off x="4986029" y="2682564"/>
            <a:ext cx="51027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96" name="Google Shape;296;g25fbf2491c4_1_859"/>
          <p:cNvSpPr txBox="1"/>
          <p:nvPr>
            <p:ph idx="7" type="body"/>
          </p:nvPr>
        </p:nvSpPr>
        <p:spPr>
          <a:xfrm>
            <a:off x="5576938" y="3755394"/>
            <a:ext cx="51027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97" name="Google Shape;297;g25fbf2491c4_1_859"/>
          <p:cNvSpPr txBox="1"/>
          <p:nvPr>
            <p:ph idx="8" type="body"/>
          </p:nvPr>
        </p:nvSpPr>
        <p:spPr>
          <a:xfrm>
            <a:off x="6175280" y="4824430"/>
            <a:ext cx="51027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98" name="Google Shape;298;g25fbf2491c4_1_85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9" name="Google Shape;299;g25fbf2491c4_1_859"/>
          <p:cNvSpPr txBox="1"/>
          <p:nvPr>
            <p:ph idx="11" type="ftr"/>
          </p:nvPr>
        </p:nvSpPr>
        <p:spPr>
          <a:xfrm>
            <a:off x="6749143" y="6356350"/>
            <a:ext cx="377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00" name="Google Shape;300;g25fbf2491c4_1_859"/>
          <p:cNvSpPr txBox="1"/>
          <p:nvPr>
            <p:ph idx="12" type="sldNum"/>
          </p:nvPr>
        </p:nvSpPr>
        <p:spPr>
          <a:xfrm>
            <a:off x="10810874" y="6356350"/>
            <a:ext cx="54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1" name="Google Shape;301;g25fbf2491c4_1_859"/>
          <p:cNvCxnSpPr/>
          <p:nvPr/>
        </p:nvCxnSpPr>
        <p:spPr>
          <a:xfrm>
            <a:off x="4353515" y="5023933"/>
            <a:ext cx="151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2" name="Google Shape;302;g25fbf2491c4_1_859"/>
          <p:cNvCxnSpPr/>
          <p:nvPr/>
        </p:nvCxnSpPr>
        <p:spPr>
          <a:xfrm>
            <a:off x="3759917" y="3948451"/>
            <a:ext cx="151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" name="Google Shape;303;g25fbf2491c4_1_859"/>
          <p:cNvCxnSpPr/>
          <p:nvPr/>
        </p:nvCxnSpPr>
        <p:spPr>
          <a:xfrm>
            <a:off x="3173453" y="2872686"/>
            <a:ext cx="151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4" name="Google Shape;304;g25fbf2491c4_1_859"/>
          <p:cNvCxnSpPr/>
          <p:nvPr/>
        </p:nvCxnSpPr>
        <p:spPr>
          <a:xfrm>
            <a:off x="2586263" y="1796083"/>
            <a:ext cx="151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fbf2491c4_1_877"/>
          <p:cNvSpPr txBox="1"/>
          <p:nvPr>
            <p:ph type="title"/>
          </p:nvPr>
        </p:nvSpPr>
        <p:spPr>
          <a:xfrm>
            <a:off x="2933700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07" name="Google Shape;307;g25fbf2491c4_1_877"/>
          <p:cNvSpPr txBox="1"/>
          <p:nvPr>
            <p:ph idx="1" type="body"/>
          </p:nvPr>
        </p:nvSpPr>
        <p:spPr>
          <a:xfrm>
            <a:off x="2933700" y="2776936"/>
            <a:ext cx="39243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8" name="Google Shape;308;g25fbf2491c4_1_877"/>
          <p:cNvSpPr txBox="1"/>
          <p:nvPr>
            <p:ph idx="2" type="body"/>
          </p:nvPr>
        </p:nvSpPr>
        <p:spPr>
          <a:xfrm>
            <a:off x="2933700" y="3834606"/>
            <a:ext cx="39243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309" name="Google Shape;309;g25fbf2491c4_1_877"/>
          <p:cNvSpPr txBox="1"/>
          <p:nvPr>
            <p:ph idx="3" type="body"/>
          </p:nvPr>
        </p:nvSpPr>
        <p:spPr>
          <a:xfrm>
            <a:off x="7410173" y="2776936"/>
            <a:ext cx="3943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0" name="Google Shape;310;g25fbf2491c4_1_877"/>
          <p:cNvSpPr txBox="1"/>
          <p:nvPr>
            <p:ph idx="4" type="body"/>
          </p:nvPr>
        </p:nvSpPr>
        <p:spPr>
          <a:xfrm>
            <a:off x="7410173" y="3834606"/>
            <a:ext cx="39435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311" name="Google Shape;311;g25fbf2491c4_1_87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12" name="Google Shape;312;g25fbf2491c4_1_87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13" name="Google Shape;313;g25fbf2491c4_1_8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4" name="Google Shape;314;g25fbf2491c4_1_877"/>
          <p:cNvPicPr preferRelativeResize="0"/>
          <p:nvPr/>
        </p:nvPicPr>
        <p:blipFill rotWithShape="1">
          <a:blip r:embed="rId2">
            <a:alphaModFix/>
          </a:blip>
          <a:srcRect b="22676" l="39434" r="0" t="20274"/>
          <a:stretch/>
        </p:blipFill>
        <p:spPr>
          <a:xfrm>
            <a:off x="25785" y="0"/>
            <a:ext cx="4368031" cy="391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fbf2491c4_1_887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17" name="Google Shape;317;g25fbf2491c4_1_887"/>
          <p:cNvSpPr txBox="1"/>
          <p:nvPr>
            <p:ph idx="1" type="body"/>
          </p:nvPr>
        </p:nvSpPr>
        <p:spPr>
          <a:xfrm>
            <a:off x="1243104" y="2776936"/>
            <a:ext cx="2882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8" name="Google Shape;318;g25fbf2491c4_1_887"/>
          <p:cNvSpPr txBox="1"/>
          <p:nvPr>
            <p:ph idx="2" type="body"/>
          </p:nvPr>
        </p:nvSpPr>
        <p:spPr>
          <a:xfrm>
            <a:off x="1243104" y="3834606"/>
            <a:ext cx="28824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319" name="Google Shape;319;g25fbf2491c4_1_887"/>
          <p:cNvSpPr txBox="1"/>
          <p:nvPr>
            <p:ph idx="3" type="body"/>
          </p:nvPr>
        </p:nvSpPr>
        <p:spPr>
          <a:xfrm>
            <a:off x="4647665" y="2776936"/>
            <a:ext cx="2896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0" name="Google Shape;320;g25fbf2491c4_1_887"/>
          <p:cNvSpPr txBox="1"/>
          <p:nvPr>
            <p:ph idx="4" type="body"/>
          </p:nvPr>
        </p:nvSpPr>
        <p:spPr>
          <a:xfrm>
            <a:off x="4647665" y="3834606"/>
            <a:ext cx="28968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321" name="Google Shape;321;g25fbf2491c4_1_887"/>
          <p:cNvSpPr txBox="1"/>
          <p:nvPr>
            <p:ph idx="5" type="body"/>
          </p:nvPr>
        </p:nvSpPr>
        <p:spPr>
          <a:xfrm>
            <a:off x="8066421" y="2776936"/>
            <a:ext cx="2882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2" name="Google Shape;322;g25fbf2491c4_1_887"/>
          <p:cNvSpPr txBox="1"/>
          <p:nvPr>
            <p:ph idx="6" type="body"/>
          </p:nvPr>
        </p:nvSpPr>
        <p:spPr>
          <a:xfrm>
            <a:off x="8066421" y="3834606"/>
            <a:ext cx="28824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323" name="Google Shape;323;g25fbf2491c4_1_88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24" name="Google Shape;324;g25fbf2491c4_1_88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25" name="Google Shape;325;g25fbf2491c4_1_8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6" name="Google Shape;326;g25fbf2491c4_1_887"/>
          <p:cNvGrpSpPr/>
          <p:nvPr/>
        </p:nvGrpSpPr>
        <p:grpSpPr>
          <a:xfrm>
            <a:off x="76" y="0"/>
            <a:ext cx="2238300" cy="3105300"/>
            <a:chOff x="76" y="0"/>
            <a:chExt cx="2238300" cy="3105300"/>
          </a:xfrm>
        </p:grpSpPr>
        <p:cxnSp>
          <p:nvCxnSpPr>
            <p:cNvPr id="327" name="Google Shape;327;g25fbf2491c4_1_887"/>
            <p:cNvCxnSpPr/>
            <p:nvPr/>
          </p:nvCxnSpPr>
          <p:spPr>
            <a:xfrm flipH="1">
              <a:off x="150" y="0"/>
              <a:ext cx="1238100" cy="310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g25fbf2491c4_1_887"/>
            <p:cNvCxnSpPr/>
            <p:nvPr/>
          </p:nvCxnSpPr>
          <p:spPr>
            <a:xfrm flipH="1">
              <a:off x="76" y="0"/>
              <a:ext cx="2238300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fbf2491c4_1_901"/>
          <p:cNvSpPr txBox="1"/>
          <p:nvPr>
            <p:ph type="title"/>
          </p:nvPr>
        </p:nvSpPr>
        <p:spPr>
          <a:xfrm>
            <a:off x="54768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31" name="Google Shape;331;g25fbf2491c4_1_901"/>
          <p:cNvSpPr txBox="1"/>
          <p:nvPr>
            <p:ph idx="1" type="body"/>
          </p:nvPr>
        </p:nvSpPr>
        <p:spPr>
          <a:xfrm>
            <a:off x="5476875" y="3660774"/>
            <a:ext cx="51117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332" name="Google Shape;332;g25fbf2491c4_1_901"/>
          <p:cNvGrpSpPr/>
          <p:nvPr/>
        </p:nvGrpSpPr>
        <p:grpSpPr>
          <a:xfrm>
            <a:off x="0" y="-37"/>
            <a:ext cx="4762501" cy="5186400"/>
            <a:chOff x="0" y="-37"/>
            <a:chExt cx="4762501" cy="5186400"/>
          </a:xfrm>
        </p:grpSpPr>
        <p:cxnSp>
          <p:nvCxnSpPr>
            <p:cNvPr id="333" name="Google Shape;333;g25fbf2491c4_1_901"/>
            <p:cNvCxnSpPr/>
            <p:nvPr/>
          </p:nvCxnSpPr>
          <p:spPr>
            <a:xfrm rot="10800000">
              <a:off x="0" y="876375"/>
              <a:ext cx="4762500" cy="162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g25fbf2491c4_1_901"/>
            <p:cNvCxnSpPr/>
            <p:nvPr/>
          </p:nvCxnSpPr>
          <p:spPr>
            <a:xfrm rot="10800000">
              <a:off x="2638501" y="-37"/>
              <a:ext cx="2124000" cy="5186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5" name="Google Shape;335;g25fbf2491c4_1_90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36" name="Google Shape;336;g25fbf2491c4_1_90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37" name="Google Shape;337;g25fbf2491c4_1_9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fbf2491c4_1_910"/>
          <p:cNvSpPr txBox="1"/>
          <p:nvPr>
            <p:ph type="ctrTitle"/>
          </p:nvPr>
        </p:nvSpPr>
        <p:spPr>
          <a:xfrm>
            <a:off x="4267200" y="1615736"/>
            <a:ext cx="41796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40" name="Google Shape;340;g25fbf2491c4_1_910"/>
          <p:cNvSpPr txBox="1"/>
          <p:nvPr>
            <p:ph idx="1" type="subTitle"/>
          </p:nvPr>
        </p:nvSpPr>
        <p:spPr>
          <a:xfrm>
            <a:off x="4267200" y="3238103"/>
            <a:ext cx="41796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41" name="Google Shape;341;g25fbf2491c4_1_9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5fbf2491c4_1_910"/>
          <p:cNvSpPr txBox="1"/>
          <p:nvPr>
            <p:ph idx="10" type="dt"/>
          </p:nvPr>
        </p:nvSpPr>
        <p:spPr>
          <a:xfrm>
            <a:off x="4267200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43" name="Google Shape;343;g25fbf2491c4_1_910"/>
          <p:cNvSpPr txBox="1"/>
          <p:nvPr>
            <p:ph idx="11" type="ftr"/>
          </p:nvPr>
        </p:nvSpPr>
        <p:spPr>
          <a:xfrm>
            <a:off x="6479721" y="6356350"/>
            <a:ext cx="266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44" name="Google Shape;344;g25fbf2491c4_1_910"/>
          <p:cNvSpPr txBox="1"/>
          <p:nvPr>
            <p:ph idx="12" type="sldNum"/>
          </p:nvPr>
        </p:nvSpPr>
        <p:spPr>
          <a:xfrm>
            <a:off x="9579428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/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" type="subTitle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9" name="Google Shape;2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fbf2491c4_1_9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47" name="Google Shape;347;g25fbf2491c4_1_9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48" name="Google Shape;348;g25fbf2491c4_1_9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49" name="Google Shape;349;g25fbf2491c4_1_9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0" name="Google Shape;350;g25fbf2491c4_1_917"/>
          <p:cNvSpPr/>
          <p:nvPr>
            <p:ph idx="2" type="chart"/>
          </p:nvPr>
        </p:nvSpPr>
        <p:spPr>
          <a:xfrm>
            <a:off x="838200" y="2111608"/>
            <a:ext cx="105156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g25fbf2491c4_1_923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353" name="Google Shape;353;g25fbf2491c4_1_9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g25fbf2491c4_1_9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g25fbf2491c4_1_923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56" name="Google Shape;356;g25fbf2491c4_1_923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57" name="Google Shape;357;g25fbf2491c4_1_923"/>
          <p:cNvSpPr txBox="1"/>
          <p:nvPr>
            <p:ph idx="1" type="body"/>
          </p:nvPr>
        </p:nvSpPr>
        <p:spPr>
          <a:xfrm>
            <a:off x="1500168" y="3654378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8" name="Google Shape;358;g25fbf2491c4_1_923"/>
          <p:cNvSpPr txBox="1"/>
          <p:nvPr>
            <p:ph idx="3" type="body"/>
          </p:nvPr>
        </p:nvSpPr>
        <p:spPr>
          <a:xfrm>
            <a:off x="1500168" y="3809747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9" name="Google Shape;359;g25fbf2491c4_1_923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60" name="Google Shape;360;g25fbf2491c4_1_923"/>
          <p:cNvSpPr txBox="1"/>
          <p:nvPr>
            <p:ph idx="5" type="body"/>
          </p:nvPr>
        </p:nvSpPr>
        <p:spPr>
          <a:xfrm>
            <a:off x="3849262" y="3654378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1" name="Google Shape;361;g25fbf2491c4_1_923"/>
          <p:cNvSpPr txBox="1"/>
          <p:nvPr>
            <p:ph idx="6" type="body"/>
          </p:nvPr>
        </p:nvSpPr>
        <p:spPr>
          <a:xfrm>
            <a:off x="3849262" y="3809747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2" name="Google Shape;362;g25fbf2491c4_1_923"/>
          <p:cNvSpPr/>
          <p:nvPr>
            <p:ph idx="7" type="pic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63" name="Google Shape;363;g25fbf2491c4_1_923"/>
          <p:cNvSpPr txBox="1"/>
          <p:nvPr>
            <p:ph idx="8" type="body"/>
          </p:nvPr>
        </p:nvSpPr>
        <p:spPr>
          <a:xfrm>
            <a:off x="6198355" y="3654378"/>
            <a:ext cx="2105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4" name="Google Shape;364;g25fbf2491c4_1_923"/>
          <p:cNvSpPr txBox="1"/>
          <p:nvPr>
            <p:ph idx="9" type="body"/>
          </p:nvPr>
        </p:nvSpPr>
        <p:spPr>
          <a:xfrm>
            <a:off x="6095999" y="3809747"/>
            <a:ext cx="230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5" name="Google Shape;365;g25fbf2491c4_1_923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66" name="Google Shape;366;g25fbf2491c4_1_923"/>
          <p:cNvSpPr txBox="1"/>
          <p:nvPr>
            <p:ph idx="14" type="body"/>
          </p:nvPr>
        </p:nvSpPr>
        <p:spPr>
          <a:xfrm>
            <a:off x="8759806" y="3654378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7" name="Google Shape;367;g25fbf2491c4_1_923"/>
          <p:cNvSpPr txBox="1"/>
          <p:nvPr>
            <p:ph idx="15" type="body"/>
          </p:nvPr>
        </p:nvSpPr>
        <p:spPr>
          <a:xfrm>
            <a:off x="8744480" y="3809747"/>
            <a:ext cx="1844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8" name="Google Shape;368;g25fbf2491c4_1_923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69" name="Google Shape;369;g25fbf2491c4_1_923"/>
          <p:cNvSpPr txBox="1"/>
          <p:nvPr>
            <p:ph idx="17" type="body"/>
          </p:nvPr>
        </p:nvSpPr>
        <p:spPr>
          <a:xfrm>
            <a:off x="1500168" y="5513214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0" name="Google Shape;370;g25fbf2491c4_1_923"/>
          <p:cNvSpPr txBox="1"/>
          <p:nvPr>
            <p:ph idx="18" type="body"/>
          </p:nvPr>
        </p:nvSpPr>
        <p:spPr>
          <a:xfrm>
            <a:off x="1500168" y="5668583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1" name="Google Shape;371;g25fbf2491c4_1_923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72" name="Google Shape;372;g25fbf2491c4_1_923"/>
          <p:cNvSpPr txBox="1"/>
          <p:nvPr>
            <p:ph idx="20" type="body"/>
          </p:nvPr>
        </p:nvSpPr>
        <p:spPr>
          <a:xfrm>
            <a:off x="3849262" y="5513214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3" name="Google Shape;373;g25fbf2491c4_1_923"/>
          <p:cNvSpPr txBox="1"/>
          <p:nvPr>
            <p:ph idx="21" type="body"/>
          </p:nvPr>
        </p:nvSpPr>
        <p:spPr>
          <a:xfrm>
            <a:off x="3849262" y="5668583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4" name="Google Shape;374;g25fbf2491c4_1_923"/>
          <p:cNvSpPr/>
          <p:nvPr>
            <p:ph idx="22" type="pic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75" name="Google Shape;375;g25fbf2491c4_1_923"/>
          <p:cNvSpPr txBox="1"/>
          <p:nvPr>
            <p:ph idx="23" type="body"/>
          </p:nvPr>
        </p:nvSpPr>
        <p:spPr>
          <a:xfrm>
            <a:off x="6339926" y="5513214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6" name="Google Shape;376;g25fbf2491c4_1_923"/>
          <p:cNvSpPr txBox="1"/>
          <p:nvPr>
            <p:ph idx="24" type="body"/>
          </p:nvPr>
        </p:nvSpPr>
        <p:spPr>
          <a:xfrm>
            <a:off x="6339926" y="5668583"/>
            <a:ext cx="181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7" name="Google Shape;377;g25fbf2491c4_1_923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78" name="Google Shape;378;g25fbf2491c4_1_923"/>
          <p:cNvSpPr txBox="1"/>
          <p:nvPr>
            <p:ph idx="26" type="body"/>
          </p:nvPr>
        </p:nvSpPr>
        <p:spPr>
          <a:xfrm>
            <a:off x="8759806" y="5513214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9" name="Google Shape;379;g25fbf2491c4_1_923"/>
          <p:cNvSpPr txBox="1"/>
          <p:nvPr>
            <p:ph idx="27" type="body"/>
          </p:nvPr>
        </p:nvSpPr>
        <p:spPr>
          <a:xfrm>
            <a:off x="8744480" y="5668583"/>
            <a:ext cx="1844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0" name="Google Shape;380;g25fbf2491c4_1_9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81" name="Google Shape;381;g25fbf2491c4_1_9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82" name="Google Shape;382;g25fbf2491c4_1_9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fedd6251a_1_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g25fedd6251a_1_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g25fedd6251a_1_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fedd6251a_1_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g25fedd6251a_1_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96" name="Google Shape;396;g25fedd6251a_1_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g25fedd6251a_1_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g25fedd6251a_1_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fedd6251a_1_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g25fedd6251a_1_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2" name="Google Shape;402;g25fedd6251a_1_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g25fedd6251a_1_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g25fedd6251a_1_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fedd6251a_1_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g25fedd6251a_1_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8" name="Google Shape;408;g25fedd6251a_1_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g25fedd6251a_1_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g25fedd6251a_1_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fedd6251a_1_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g25fedd6251a_1_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g25fedd6251a_1_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g25fedd6251a_1_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g25fedd6251a_1_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g25fedd6251a_1_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fedd6251a_1_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g25fedd6251a_1_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1" name="Google Shape;421;g25fedd6251a_1_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g25fedd6251a_1_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3" name="Google Shape;423;g25fedd6251a_1_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4" name="Google Shape;424;g25fedd6251a_1_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g25fedd6251a_1_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g25fedd6251a_1_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fedd6251a_1_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g25fedd6251a_1_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g25fedd6251a_1_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g25fedd6251a_1_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fedd6251a_1_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g25fedd6251a_1_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5" name="Google Shape;435;g25fedd6251a_1_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6" name="Google Shape;436;g25fedd6251a_1_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g25fedd6251a_1_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g25fedd6251a_1_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26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32" name="Google Shape;32;p26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26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" name="Google Shape;3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/>
          <p:nvPr>
            <p:ph idx="2" type="dgm"/>
          </p:nvPr>
        </p:nvSpPr>
        <p:spPr>
          <a:xfrm>
            <a:off x="838200" y="2111375"/>
            <a:ext cx="10515600" cy="3744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fedd6251a_1_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g25fedd6251a_1_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g25fedd6251a_1_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3" name="Google Shape;443;g25fedd6251a_1_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g25fedd6251a_1_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g25fedd6251a_1_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5fedd6251a_1_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g25fedd6251a_1_6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9" name="Google Shape;449;g25fedd6251a_1_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g25fedd6251a_1_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g25fedd6251a_1_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fedd6251a_1_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g25fedd6251a_1_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g25fedd6251a_1_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g25fedd6251a_1_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g25fedd6251a_1_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8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8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28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" type="body"/>
          </p:nvPr>
        </p:nvSpPr>
        <p:spPr>
          <a:xfrm>
            <a:off x="54768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52" name="Google Shape;52;p30"/>
          <p:cNvGrpSpPr/>
          <p:nvPr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53" name="Google Shape;53;p30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" name="Google Shape;54;p30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5" name="Google Shape;5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" type="subTitle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1" name="Google Shape;6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1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29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9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29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9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6" name="Google Shape;76;p29"/>
          <p:cNvGrpSpPr/>
          <p:nvPr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77" name="Google Shape;77;p29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29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838200" y="635635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5" name="Google Shape;85;p18"/>
          <p:cNvGrpSpPr/>
          <p:nvPr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86" name="Google Shape;86;p18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18"/>
            <p:cNvCxnSpPr/>
            <p:nvPr/>
          </p:nvCxnSpPr>
          <p:spPr>
            <a:xfrm flipH="1">
              <a:off x="6953250" y="-25401"/>
              <a:ext cx="3790950" cy="690245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fbf2491c4_1_7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g25fbf2491c4_1_7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g25fbf2491c4_1_78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g25fbf2491c4_1_78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g25fbf2491c4_1_7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fedd6251a_1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g25fedd6251a_1_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g25fedd6251a_1_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" name="Google Shape;387;g25fedd6251a_1_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" name="Google Shape;388;g25fedd6251a_1_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Relationship Id="rId5" Type="http://schemas.openxmlformats.org/officeDocument/2006/relationships/image" Target="../media/image76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png"/><Relationship Id="rId4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50.png"/><Relationship Id="rId5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71.png"/><Relationship Id="rId5" Type="http://schemas.openxmlformats.org/officeDocument/2006/relationships/image" Target="../media/image60.png"/><Relationship Id="rId6" Type="http://schemas.openxmlformats.org/officeDocument/2006/relationships/image" Target="../media/image47.png"/><Relationship Id="rId7" Type="http://schemas.openxmlformats.org/officeDocument/2006/relationships/image" Target="../media/image72.png"/><Relationship Id="rId8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71.png"/><Relationship Id="rId5" Type="http://schemas.openxmlformats.org/officeDocument/2006/relationships/image" Target="../media/image60.png"/><Relationship Id="rId6" Type="http://schemas.openxmlformats.org/officeDocument/2006/relationships/image" Target="../media/image47.png"/><Relationship Id="rId7" Type="http://schemas.openxmlformats.org/officeDocument/2006/relationships/image" Target="../media/image72.png"/><Relationship Id="rId8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Relationship Id="rId5" Type="http://schemas.openxmlformats.org/officeDocument/2006/relationships/image" Target="../media/image76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Project ESG</a:t>
            </a:r>
            <a:endParaRPr/>
          </a:p>
        </p:txBody>
      </p:sp>
      <p:sp>
        <p:nvSpPr>
          <p:cNvPr id="463" name="Google Shape;463;p1"/>
          <p:cNvSpPr txBox="1"/>
          <p:nvPr>
            <p:ph idx="1" type="subTitle"/>
          </p:nvPr>
        </p:nvSpPr>
        <p:spPr>
          <a:xfrm>
            <a:off x="6416041" y="5557040"/>
            <a:ext cx="4941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Data Diligence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5fd26dd680_3_1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3" name="Google Shape;543;g25fd26dd680_3_148"/>
          <p:cNvSpPr txBox="1"/>
          <p:nvPr>
            <p:ph idx="4294967295" type="body"/>
          </p:nvPr>
        </p:nvSpPr>
        <p:spPr>
          <a:xfrm>
            <a:off x="674725" y="2277300"/>
            <a:ext cx="38949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EDA showed no</a:t>
            </a:r>
            <a:r>
              <a:rPr lang="en-US" sz="1300">
                <a:solidFill>
                  <a:srgbClr val="FF0000"/>
                </a:solidFill>
              </a:rPr>
              <a:t> first order effects</a:t>
            </a:r>
            <a:r>
              <a:rPr lang="en-US" sz="1300"/>
              <a:t> between ESG and ACE, and other than controversy, showed no </a:t>
            </a:r>
            <a:r>
              <a:rPr lang="en-US" sz="1300">
                <a:solidFill>
                  <a:srgbClr val="FF0000"/>
                </a:solidFill>
              </a:rPr>
              <a:t>first order effects</a:t>
            </a:r>
            <a:r>
              <a:rPr lang="en-US" sz="1300"/>
              <a:t> with the trading metrics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So, we needed to perform further analysis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Based on the high correlations we saw, we know there are strong relationships between the trading metrics and ACE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We then explored how these relationships change when we stratify ESG using subsets of the population.</a:t>
            </a:r>
            <a:endParaRPr b="1" sz="1300"/>
          </a:p>
        </p:txBody>
      </p:sp>
      <p:pic>
        <p:nvPicPr>
          <p:cNvPr id="544" name="Google Shape;544;g25fd26dd680_3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7475" y="3218050"/>
            <a:ext cx="3512275" cy="20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5fd26dd680_3_148"/>
          <p:cNvSpPr txBox="1"/>
          <p:nvPr/>
        </p:nvSpPr>
        <p:spPr>
          <a:xfrm>
            <a:off x="10133950" y="4066213"/>
            <a:ext cx="1833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High Total ESG Score</a:t>
            </a:r>
            <a:endParaRPr b="0" i="0" sz="12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25fd26dd680_3_148"/>
          <p:cNvSpPr txBox="1"/>
          <p:nvPr>
            <p:ph idx="4294967295" type="body"/>
          </p:nvPr>
        </p:nvSpPr>
        <p:spPr>
          <a:xfrm>
            <a:off x="6710650" y="2277300"/>
            <a:ext cx="38949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Stratification is when we take a subset of the population with certain characteristics (e.g., high Total ESG score only) to look for changes in strength of relationships</a:t>
            </a:r>
            <a:endParaRPr sz="1300"/>
          </a:p>
        </p:txBody>
      </p:sp>
      <p:sp>
        <p:nvSpPr>
          <p:cNvPr id="547" name="Google Shape;547;g25fd26dd680_3_148"/>
          <p:cNvSpPr txBox="1"/>
          <p:nvPr/>
        </p:nvSpPr>
        <p:spPr>
          <a:xfrm>
            <a:off x="10133950" y="4380625"/>
            <a:ext cx="2170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Medium Total ESG Score</a:t>
            </a:r>
            <a:endParaRPr b="0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5fd26dd680_3_148"/>
          <p:cNvSpPr txBox="1"/>
          <p:nvPr/>
        </p:nvSpPr>
        <p:spPr>
          <a:xfrm>
            <a:off x="10133950" y="4712488"/>
            <a:ext cx="1833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Total ESG Score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25fd26dd680_3_148"/>
          <p:cNvSpPr txBox="1"/>
          <p:nvPr>
            <p:ph type="title"/>
          </p:nvPr>
        </p:nvSpPr>
        <p:spPr>
          <a:xfrm>
            <a:off x="390300" y="750775"/>
            <a:ext cx="26904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cxnSp>
        <p:nvCxnSpPr>
          <p:cNvPr id="550" name="Google Shape;550;g25fd26dd680_3_148"/>
          <p:cNvCxnSpPr/>
          <p:nvPr/>
        </p:nvCxnSpPr>
        <p:spPr>
          <a:xfrm flipH="1" rot="10800000">
            <a:off x="8750350" y="4396650"/>
            <a:ext cx="1308900" cy="1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" name="Google Shape;551;g25fd26dd680_3_148"/>
          <p:cNvCxnSpPr/>
          <p:nvPr/>
        </p:nvCxnSpPr>
        <p:spPr>
          <a:xfrm flipH="1" rot="10800000">
            <a:off x="8857075" y="4688100"/>
            <a:ext cx="1031400" cy="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7" name="Google Shape;557;p11"/>
          <p:cNvSpPr/>
          <p:nvPr/>
        </p:nvSpPr>
        <p:spPr>
          <a:xfrm>
            <a:off x="4014575" y="2494200"/>
            <a:ext cx="3137400" cy="2141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11"/>
          <p:cNvCxnSpPr/>
          <p:nvPr/>
        </p:nvCxnSpPr>
        <p:spPr>
          <a:xfrm>
            <a:off x="2148625" y="281227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9" name="Google Shape;559;p11"/>
          <p:cNvCxnSpPr/>
          <p:nvPr/>
        </p:nvCxnSpPr>
        <p:spPr>
          <a:xfrm>
            <a:off x="2148625" y="354447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0" name="Google Shape;560;p11"/>
          <p:cNvCxnSpPr/>
          <p:nvPr/>
        </p:nvCxnSpPr>
        <p:spPr>
          <a:xfrm>
            <a:off x="2148625" y="427667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1" name="Google Shape;561;p11"/>
          <p:cNvCxnSpPr/>
          <p:nvPr/>
        </p:nvCxnSpPr>
        <p:spPr>
          <a:xfrm>
            <a:off x="7151975" y="27035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2" name="Google Shape;562;p11"/>
          <p:cNvCxnSpPr/>
          <p:nvPr/>
        </p:nvCxnSpPr>
        <p:spPr>
          <a:xfrm>
            <a:off x="7151975" y="35881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3" name="Google Shape;563;p11"/>
          <p:cNvCxnSpPr/>
          <p:nvPr/>
        </p:nvCxnSpPr>
        <p:spPr>
          <a:xfrm>
            <a:off x="7151975" y="44727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4" name="Google Shape;564;p11"/>
          <p:cNvCxnSpPr/>
          <p:nvPr/>
        </p:nvCxnSpPr>
        <p:spPr>
          <a:xfrm>
            <a:off x="7151975" y="31458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5" name="Google Shape;565;p11"/>
          <p:cNvCxnSpPr/>
          <p:nvPr/>
        </p:nvCxnSpPr>
        <p:spPr>
          <a:xfrm>
            <a:off x="7151975" y="40304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6" name="Google Shape;566;p11"/>
          <p:cNvSpPr txBox="1"/>
          <p:nvPr/>
        </p:nvSpPr>
        <p:spPr>
          <a:xfrm>
            <a:off x="2184050" y="2466450"/>
            <a:ext cx="4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Liquidity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1"/>
          <p:cNvSpPr txBox="1"/>
          <p:nvPr/>
        </p:nvSpPr>
        <p:spPr>
          <a:xfrm>
            <a:off x="2148625" y="3171463"/>
            <a:ext cx="4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1"/>
          <p:cNvSpPr txBox="1"/>
          <p:nvPr/>
        </p:nvSpPr>
        <p:spPr>
          <a:xfrm>
            <a:off x="2148625" y="3930875"/>
            <a:ext cx="4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Volatility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1"/>
          <p:cNvSpPr txBox="1"/>
          <p:nvPr/>
        </p:nvSpPr>
        <p:spPr>
          <a:xfrm>
            <a:off x="7097975" y="2393600"/>
            <a:ext cx="4387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28575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Est 1%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1"/>
          <p:cNvSpPr txBox="1"/>
          <p:nvPr/>
        </p:nvSpPr>
        <p:spPr>
          <a:xfrm>
            <a:off x="7078125" y="2819925"/>
            <a:ext cx="4430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5715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 5%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1"/>
          <p:cNvSpPr txBox="1"/>
          <p:nvPr/>
        </p:nvSpPr>
        <p:spPr>
          <a:xfrm>
            <a:off x="7078125" y="3272900"/>
            <a:ext cx="4430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5715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 25%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1"/>
          <p:cNvSpPr txBox="1"/>
          <p:nvPr/>
        </p:nvSpPr>
        <p:spPr>
          <a:xfrm>
            <a:off x="7097975" y="3720600"/>
            <a:ext cx="4387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5715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 50%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1"/>
          <p:cNvSpPr txBox="1"/>
          <p:nvPr/>
        </p:nvSpPr>
        <p:spPr>
          <a:xfrm>
            <a:off x="7151975" y="4136038"/>
            <a:ext cx="4430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Est 100%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1"/>
          <p:cNvSpPr txBox="1"/>
          <p:nvPr/>
        </p:nvSpPr>
        <p:spPr>
          <a:xfrm>
            <a:off x="4872875" y="3184725"/>
            <a:ext cx="16458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 Box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1"/>
          <p:cNvSpPr txBox="1"/>
          <p:nvPr>
            <p:ph type="title"/>
          </p:nvPr>
        </p:nvSpPr>
        <p:spPr>
          <a:xfrm>
            <a:off x="2933700" y="539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Methodology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5fd26dd680_3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1" name="Google Shape;581;g25fd26dd680_3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575" y="2471087"/>
            <a:ext cx="3137400" cy="2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5fd26dd680_3_7"/>
          <p:cNvSpPr txBox="1"/>
          <p:nvPr>
            <p:ph type="title"/>
          </p:nvPr>
        </p:nvSpPr>
        <p:spPr>
          <a:xfrm>
            <a:off x="2933700" y="2825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Methodology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“TV Screen” to see inside</a:t>
            </a:r>
            <a:endParaRPr/>
          </a:p>
        </p:txBody>
      </p:sp>
      <p:cxnSp>
        <p:nvCxnSpPr>
          <p:cNvPr id="583" name="Google Shape;583;g25fd26dd680_3_7"/>
          <p:cNvCxnSpPr/>
          <p:nvPr/>
        </p:nvCxnSpPr>
        <p:spPr>
          <a:xfrm>
            <a:off x="7151975" y="27035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4" name="Google Shape;584;g25fd26dd680_3_7"/>
          <p:cNvCxnSpPr/>
          <p:nvPr/>
        </p:nvCxnSpPr>
        <p:spPr>
          <a:xfrm>
            <a:off x="7151975" y="35881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5" name="Google Shape;585;g25fd26dd680_3_7"/>
          <p:cNvCxnSpPr/>
          <p:nvPr/>
        </p:nvCxnSpPr>
        <p:spPr>
          <a:xfrm>
            <a:off x="7151975" y="44727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6" name="Google Shape;586;g25fd26dd680_3_7"/>
          <p:cNvCxnSpPr/>
          <p:nvPr/>
        </p:nvCxnSpPr>
        <p:spPr>
          <a:xfrm>
            <a:off x="7151975" y="31458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7" name="Google Shape;587;g25fd26dd680_3_7"/>
          <p:cNvCxnSpPr/>
          <p:nvPr/>
        </p:nvCxnSpPr>
        <p:spPr>
          <a:xfrm>
            <a:off x="7151975" y="40304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8" name="Google Shape;588;g25fd26dd680_3_7"/>
          <p:cNvSpPr txBox="1"/>
          <p:nvPr/>
        </p:nvSpPr>
        <p:spPr>
          <a:xfrm>
            <a:off x="7097975" y="2393600"/>
            <a:ext cx="4387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28575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Est 1%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25fd26dd680_3_7"/>
          <p:cNvSpPr txBox="1"/>
          <p:nvPr/>
        </p:nvSpPr>
        <p:spPr>
          <a:xfrm>
            <a:off x="7078125" y="2819925"/>
            <a:ext cx="4430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5715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 5%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25fd26dd680_3_7"/>
          <p:cNvSpPr txBox="1"/>
          <p:nvPr/>
        </p:nvSpPr>
        <p:spPr>
          <a:xfrm>
            <a:off x="7078125" y="3272900"/>
            <a:ext cx="4430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5715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 25%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25fd26dd680_3_7"/>
          <p:cNvSpPr txBox="1"/>
          <p:nvPr/>
        </p:nvSpPr>
        <p:spPr>
          <a:xfrm>
            <a:off x="7097975" y="3720600"/>
            <a:ext cx="4387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5715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 50%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25fd26dd680_3_7"/>
          <p:cNvSpPr txBox="1"/>
          <p:nvPr/>
        </p:nvSpPr>
        <p:spPr>
          <a:xfrm>
            <a:off x="7151975" y="4136038"/>
            <a:ext cx="4430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Est 100%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g25fd26dd680_3_7"/>
          <p:cNvCxnSpPr/>
          <p:nvPr/>
        </p:nvCxnSpPr>
        <p:spPr>
          <a:xfrm>
            <a:off x="2148625" y="281227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4" name="Google Shape;594;g25fd26dd680_3_7"/>
          <p:cNvCxnSpPr/>
          <p:nvPr/>
        </p:nvCxnSpPr>
        <p:spPr>
          <a:xfrm>
            <a:off x="2148625" y="354447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5" name="Google Shape;595;g25fd26dd680_3_7"/>
          <p:cNvCxnSpPr/>
          <p:nvPr/>
        </p:nvCxnSpPr>
        <p:spPr>
          <a:xfrm>
            <a:off x="2148625" y="427667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6" name="Google Shape;596;g25fd26dd680_3_7"/>
          <p:cNvSpPr txBox="1"/>
          <p:nvPr/>
        </p:nvSpPr>
        <p:spPr>
          <a:xfrm>
            <a:off x="2184050" y="2466450"/>
            <a:ext cx="4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Liquidity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25fd26dd680_3_7"/>
          <p:cNvSpPr txBox="1"/>
          <p:nvPr/>
        </p:nvSpPr>
        <p:spPr>
          <a:xfrm>
            <a:off x="2148625" y="3171463"/>
            <a:ext cx="4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25fd26dd680_3_7"/>
          <p:cNvSpPr txBox="1"/>
          <p:nvPr/>
        </p:nvSpPr>
        <p:spPr>
          <a:xfrm>
            <a:off x="2148625" y="3930875"/>
            <a:ext cx="48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Volatility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25fd26dd680_3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9375" y="1289550"/>
            <a:ext cx="8318775" cy="48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25fd26dd680_3_36"/>
          <p:cNvSpPr txBox="1"/>
          <p:nvPr>
            <p:ph type="title"/>
          </p:nvPr>
        </p:nvSpPr>
        <p:spPr>
          <a:xfrm>
            <a:off x="2933700" y="130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Methodology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Zoom in on “TV Screen”</a:t>
            </a:r>
            <a:endParaRPr/>
          </a:p>
        </p:txBody>
      </p:sp>
      <p:sp>
        <p:nvSpPr>
          <p:cNvPr id="605" name="Google Shape;605;g25fd26dd680_3_36"/>
          <p:cNvSpPr txBox="1"/>
          <p:nvPr>
            <p:ph idx="12" type="sldNum"/>
          </p:nvPr>
        </p:nvSpPr>
        <p:spPr>
          <a:xfrm>
            <a:off x="8763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6" name="Google Shape;606;g25fd26dd680_3_36"/>
          <p:cNvSpPr/>
          <p:nvPr/>
        </p:nvSpPr>
        <p:spPr>
          <a:xfrm>
            <a:off x="4510875" y="3070425"/>
            <a:ext cx="882300" cy="5550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25fd26dd680_3_36"/>
          <p:cNvSpPr/>
          <p:nvPr/>
        </p:nvSpPr>
        <p:spPr>
          <a:xfrm>
            <a:off x="3665175" y="3625425"/>
            <a:ext cx="845700" cy="11922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25fd26dd680_3_36"/>
          <p:cNvSpPr/>
          <p:nvPr/>
        </p:nvSpPr>
        <p:spPr>
          <a:xfrm>
            <a:off x="5393175" y="3625425"/>
            <a:ext cx="882300" cy="22698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g25fd26dd680_3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675" y="2982925"/>
            <a:ext cx="1484374" cy="97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g25fd26dd680_3_36"/>
          <p:cNvCxnSpPr/>
          <p:nvPr/>
        </p:nvCxnSpPr>
        <p:spPr>
          <a:xfrm flipH="1" rot="10800000">
            <a:off x="2297850" y="1301925"/>
            <a:ext cx="910800" cy="16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g25fd26dd680_3_36"/>
          <p:cNvCxnSpPr/>
          <p:nvPr/>
        </p:nvCxnSpPr>
        <p:spPr>
          <a:xfrm>
            <a:off x="2312075" y="3962550"/>
            <a:ext cx="910500" cy="22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g25fd26dd680_3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25" y="2927213"/>
            <a:ext cx="2295925" cy="17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25fd26dd680_3_231"/>
          <p:cNvSpPr txBox="1"/>
          <p:nvPr>
            <p:ph type="title"/>
          </p:nvPr>
        </p:nvSpPr>
        <p:spPr>
          <a:xfrm>
            <a:off x="2933700" y="2825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Methodology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Stratification</a:t>
            </a:r>
            <a:endParaRPr/>
          </a:p>
        </p:txBody>
      </p:sp>
      <p:sp>
        <p:nvSpPr>
          <p:cNvPr id="618" name="Google Shape;618;g25fd26dd680_3_2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9" name="Google Shape;619;g25fd26dd680_3_231"/>
          <p:cNvSpPr/>
          <p:nvPr/>
        </p:nvSpPr>
        <p:spPr>
          <a:xfrm>
            <a:off x="4624175" y="2722800"/>
            <a:ext cx="3137400" cy="20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g25fd26dd680_3_231"/>
          <p:cNvCxnSpPr/>
          <p:nvPr/>
        </p:nvCxnSpPr>
        <p:spPr>
          <a:xfrm>
            <a:off x="2758225" y="304087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g25fd26dd680_3_231"/>
          <p:cNvCxnSpPr/>
          <p:nvPr/>
        </p:nvCxnSpPr>
        <p:spPr>
          <a:xfrm>
            <a:off x="2733325" y="378992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2" name="Google Shape;622;g25fd26dd680_3_231"/>
          <p:cNvCxnSpPr/>
          <p:nvPr/>
        </p:nvCxnSpPr>
        <p:spPr>
          <a:xfrm>
            <a:off x="2758225" y="450527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g25fd26dd680_3_231"/>
          <p:cNvCxnSpPr/>
          <p:nvPr/>
        </p:nvCxnSpPr>
        <p:spPr>
          <a:xfrm>
            <a:off x="7761575" y="30083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4" name="Google Shape;624;g25fd26dd680_3_231"/>
          <p:cNvCxnSpPr/>
          <p:nvPr/>
        </p:nvCxnSpPr>
        <p:spPr>
          <a:xfrm>
            <a:off x="7761575" y="37405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5" name="Google Shape;625;g25fd26dd680_3_231"/>
          <p:cNvCxnSpPr/>
          <p:nvPr/>
        </p:nvCxnSpPr>
        <p:spPr>
          <a:xfrm>
            <a:off x="7761575" y="44727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6" name="Google Shape;626;g25fd26dd680_3_231"/>
          <p:cNvCxnSpPr/>
          <p:nvPr/>
        </p:nvCxnSpPr>
        <p:spPr>
          <a:xfrm>
            <a:off x="7761575" y="33893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7" name="Google Shape;627;g25fd26dd680_3_231"/>
          <p:cNvCxnSpPr/>
          <p:nvPr/>
        </p:nvCxnSpPr>
        <p:spPr>
          <a:xfrm>
            <a:off x="7761575" y="41215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8" name="Google Shape;628;g25fd26dd680_3_231"/>
          <p:cNvSpPr txBox="1"/>
          <p:nvPr/>
        </p:nvSpPr>
        <p:spPr>
          <a:xfrm>
            <a:off x="273425" y="4699575"/>
            <a:ext cx="22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Securities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g25fd26dd680_3_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4175" y="2718550"/>
            <a:ext cx="3137400" cy="20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fd26dd680_3_60"/>
          <p:cNvSpPr txBox="1"/>
          <p:nvPr>
            <p:ph idx="12" type="sldNum"/>
          </p:nvPr>
        </p:nvSpPr>
        <p:spPr>
          <a:xfrm>
            <a:off x="8610600" y="5975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g25fd26dd680_3_60"/>
          <p:cNvSpPr/>
          <p:nvPr/>
        </p:nvSpPr>
        <p:spPr>
          <a:xfrm>
            <a:off x="4624175" y="2799000"/>
            <a:ext cx="3137400" cy="2141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Google Shape;636;g25fd26dd680_3_60"/>
          <p:cNvCxnSpPr/>
          <p:nvPr/>
        </p:nvCxnSpPr>
        <p:spPr>
          <a:xfrm>
            <a:off x="2758225" y="311707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7" name="Google Shape;637;g25fd26dd680_3_60"/>
          <p:cNvCxnSpPr/>
          <p:nvPr/>
        </p:nvCxnSpPr>
        <p:spPr>
          <a:xfrm>
            <a:off x="2758225" y="384927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8" name="Google Shape;638;g25fd26dd680_3_60"/>
          <p:cNvCxnSpPr/>
          <p:nvPr/>
        </p:nvCxnSpPr>
        <p:spPr>
          <a:xfrm>
            <a:off x="2758225" y="4581475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9" name="Google Shape;639;g25fd26dd680_3_60"/>
          <p:cNvCxnSpPr/>
          <p:nvPr/>
        </p:nvCxnSpPr>
        <p:spPr>
          <a:xfrm>
            <a:off x="7761575" y="30845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0" name="Google Shape;640;g25fd26dd680_3_60"/>
          <p:cNvCxnSpPr/>
          <p:nvPr/>
        </p:nvCxnSpPr>
        <p:spPr>
          <a:xfrm>
            <a:off x="7761575" y="38167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1" name="Google Shape;641;g25fd26dd680_3_60"/>
          <p:cNvCxnSpPr/>
          <p:nvPr/>
        </p:nvCxnSpPr>
        <p:spPr>
          <a:xfrm>
            <a:off x="7761575" y="45489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2" name="Google Shape;642;g25fd26dd680_3_60"/>
          <p:cNvCxnSpPr/>
          <p:nvPr/>
        </p:nvCxnSpPr>
        <p:spPr>
          <a:xfrm>
            <a:off x="7761575" y="34655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3" name="Google Shape;643;g25fd26dd680_3_60"/>
          <p:cNvCxnSpPr/>
          <p:nvPr/>
        </p:nvCxnSpPr>
        <p:spPr>
          <a:xfrm>
            <a:off x="7761575" y="4197700"/>
            <a:ext cx="184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4" name="Google Shape;644;g25fd26dd680_3_60"/>
          <p:cNvSpPr txBox="1"/>
          <p:nvPr/>
        </p:nvSpPr>
        <p:spPr>
          <a:xfrm>
            <a:off x="0" y="4053975"/>
            <a:ext cx="293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Securities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Stratified on High ESG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25fd26dd680_3_60"/>
          <p:cNvSpPr txBox="1"/>
          <p:nvPr/>
        </p:nvSpPr>
        <p:spPr>
          <a:xfrm>
            <a:off x="4659850" y="2873250"/>
            <a:ext cx="3137400" cy="20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endParaRPr b="0" i="0" sz="10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25fd26dd680_3_60"/>
          <p:cNvSpPr txBox="1"/>
          <p:nvPr>
            <p:ph type="title"/>
          </p:nvPr>
        </p:nvSpPr>
        <p:spPr>
          <a:xfrm>
            <a:off x="2933700" y="2825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Methodology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Stratification</a:t>
            </a:r>
            <a:endParaRPr/>
          </a:p>
        </p:txBody>
      </p:sp>
      <p:sp>
        <p:nvSpPr>
          <p:cNvPr id="647" name="Google Shape;647;g25fd26dd680_3_60"/>
          <p:cNvSpPr txBox="1"/>
          <p:nvPr/>
        </p:nvSpPr>
        <p:spPr>
          <a:xfrm>
            <a:off x="5033675" y="2880600"/>
            <a:ext cx="2249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“TV Screen” changes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g25fd26dd680_3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650" y="3602025"/>
            <a:ext cx="2225250" cy="49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g25fd26dd680_3_60"/>
          <p:cNvCxnSpPr/>
          <p:nvPr/>
        </p:nvCxnSpPr>
        <p:spPr>
          <a:xfrm flipH="1" rot="10800000">
            <a:off x="290650" y="4104925"/>
            <a:ext cx="2249100" cy="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5fbf2491c4_0_8"/>
          <p:cNvSpPr txBox="1"/>
          <p:nvPr>
            <p:ph type="title"/>
          </p:nvPr>
        </p:nvSpPr>
        <p:spPr>
          <a:xfrm>
            <a:off x="2933700" y="5873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Findings - Example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56" name="Google Shape;656;g25fbf2491c4_0_8"/>
          <p:cNvSpPr txBox="1"/>
          <p:nvPr>
            <p:ph idx="3" type="body"/>
          </p:nvPr>
        </p:nvSpPr>
        <p:spPr>
          <a:xfrm>
            <a:off x="7410173" y="2776936"/>
            <a:ext cx="3943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57" name="Google Shape;657;g25fbf2491c4_0_8"/>
          <p:cNvSpPr txBox="1"/>
          <p:nvPr>
            <p:ph idx="4" type="body"/>
          </p:nvPr>
        </p:nvSpPr>
        <p:spPr>
          <a:xfrm>
            <a:off x="7410173" y="3834606"/>
            <a:ext cx="39435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g25fbf2491c4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9" name="Google Shape;659;g25fbf2491c4_0_8"/>
          <p:cNvSpPr txBox="1"/>
          <p:nvPr/>
        </p:nvSpPr>
        <p:spPr>
          <a:xfrm>
            <a:off x="2354775" y="1791850"/>
            <a:ext cx="18213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High Total ESG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25fbf2491c4_0_8"/>
          <p:cNvSpPr txBox="1"/>
          <p:nvPr/>
        </p:nvSpPr>
        <p:spPr>
          <a:xfrm>
            <a:off x="8392425" y="1798450"/>
            <a:ext cx="18213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 ESG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25fbf2491c4_0_8"/>
          <p:cNvSpPr/>
          <p:nvPr/>
        </p:nvSpPr>
        <p:spPr>
          <a:xfrm>
            <a:off x="3386325" y="2744525"/>
            <a:ext cx="704400" cy="555000"/>
          </a:xfrm>
          <a:prstGeom prst="rect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g25fbf2491c4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6475" y="2294049"/>
            <a:ext cx="5413851" cy="35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25fbf2491c4_0_8"/>
          <p:cNvSpPr txBox="1"/>
          <p:nvPr/>
        </p:nvSpPr>
        <p:spPr>
          <a:xfrm>
            <a:off x="7220825" y="3600725"/>
            <a:ext cx="604800" cy="4002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g25fbf2491c4_0_8"/>
          <p:cNvPicPr preferRelativeResize="0"/>
          <p:nvPr/>
        </p:nvPicPr>
        <p:blipFill rotWithShape="1">
          <a:blip r:embed="rId4">
            <a:alphaModFix/>
          </a:blip>
          <a:srcRect b="0" l="0" r="1535" t="0"/>
          <a:stretch/>
        </p:blipFill>
        <p:spPr>
          <a:xfrm>
            <a:off x="304800" y="2311650"/>
            <a:ext cx="5678175" cy="34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25fbf2491c4_0_8"/>
          <p:cNvSpPr txBox="1"/>
          <p:nvPr/>
        </p:nvSpPr>
        <p:spPr>
          <a:xfrm>
            <a:off x="1070375" y="3600725"/>
            <a:ext cx="646800" cy="4002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25fbf2491c4_0_8"/>
          <p:cNvSpPr txBox="1"/>
          <p:nvPr/>
        </p:nvSpPr>
        <p:spPr>
          <a:xfrm>
            <a:off x="1070375" y="4417500"/>
            <a:ext cx="646800" cy="4002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25fbf2491c4_0_8"/>
          <p:cNvSpPr txBox="1"/>
          <p:nvPr/>
        </p:nvSpPr>
        <p:spPr>
          <a:xfrm>
            <a:off x="7199825" y="4464575"/>
            <a:ext cx="646800" cy="4002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5fbf2491c4_0_8"/>
          <p:cNvSpPr/>
          <p:nvPr/>
        </p:nvSpPr>
        <p:spPr>
          <a:xfrm>
            <a:off x="304800" y="5955450"/>
            <a:ext cx="4211700" cy="68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Total ESG strata = 0 - 20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Total ESG strata = 30-50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5fd26dd680_7_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" name="Google Shape;675;g25fd26dd680_7_28"/>
          <p:cNvSpPr txBox="1"/>
          <p:nvPr>
            <p:ph type="title"/>
          </p:nvPr>
        </p:nvSpPr>
        <p:spPr>
          <a:xfrm>
            <a:off x="2933700" y="3587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Findings - Example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76" name="Google Shape;676;g25fd26dd680_7_28"/>
          <p:cNvPicPr preferRelativeResize="0"/>
          <p:nvPr/>
        </p:nvPicPr>
        <p:blipFill rotWithShape="1">
          <a:blip r:embed="rId3">
            <a:alphaModFix/>
          </a:blip>
          <a:srcRect b="0" l="0" r="65086" t="0"/>
          <a:stretch/>
        </p:blipFill>
        <p:spPr>
          <a:xfrm>
            <a:off x="1189000" y="2425275"/>
            <a:ext cx="2292325" cy="38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25fd26dd680_7_28"/>
          <p:cNvSpPr txBox="1"/>
          <p:nvPr/>
        </p:nvSpPr>
        <p:spPr>
          <a:xfrm>
            <a:off x="2048975" y="4788600"/>
            <a:ext cx="715200" cy="4002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25fd26dd680_7_28"/>
          <p:cNvSpPr txBox="1"/>
          <p:nvPr/>
        </p:nvSpPr>
        <p:spPr>
          <a:xfrm>
            <a:off x="8386750" y="1637525"/>
            <a:ext cx="21885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ESG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N= 516, corr = 0.15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p=0.0398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g25fd26dd680_7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6750" y="2344875"/>
            <a:ext cx="2188532" cy="444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25fd26dd680_7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3175" y="2312750"/>
            <a:ext cx="2229912" cy="44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25fd26dd680_7_28"/>
          <p:cNvSpPr txBox="1"/>
          <p:nvPr/>
        </p:nvSpPr>
        <p:spPr>
          <a:xfrm>
            <a:off x="4983175" y="1637525"/>
            <a:ext cx="22299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ESG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= 55, corr = 0.41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 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25fd26dd680_7_28"/>
          <p:cNvSpPr txBox="1"/>
          <p:nvPr>
            <p:ph type="title"/>
          </p:nvPr>
        </p:nvSpPr>
        <p:spPr>
          <a:xfrm>
            <a:off x="6179775" y="1237325"/>
            <a:ext cx="34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/>
              <a:t>Scatter Plot Validation</a:t>
            </a:r>
            <a:endParaRPr sz="2000"/>
          </a:p>
        </p:txBody>
      </p:sp>
      <p:sp>
        <p:nvSpPr>
          <p:cNvPr id="683" name="Google Shape;683;g25fd26dd680_7_28"/>
          <p:cNvSpPr txBox="1"/>
          <p:nvPr>
            <p:ph type="title"/>
          </p:nvPr>
        </p:nvSpPr>
        <p:spPr>
          <a:xfrm>
            <a:off x="1236350" y="1836875"/>
            <a:ext cx="345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/>
              <a:t>Biggest Difference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5fbf2491c4_1_202"/>
          <p:cNvSpPr txBox="1"/>
          <p:nvPr>
            <p:ph type="title"/>
          </p:nvPr>
        </p:nvSpPr>
        <p:spPr>
          <a:xfrm>
            <a:off x="9427550" y="2766150"/>
            <a:ext cx="2553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ESG Component Findings</a:t>
            </a:r>
            <a:endParaRPr/>
          </a:p>
        </p:txBody>
      </p:sp>
      <p:sp>
        <p:nvSpPr>
          <p:cNvPr id="690" name="Google Shape;690;g25fbf2491c4_1_202"/>
          <p:cNvSpPr txBox="1"/>
          <p:nvPr>
            <p:ph idx="12" type="sldNum"/>
          </p:nvPr>
        </p:nvSpPr>
        <p:spPr>
          <a:xfrm>
            <a:off x="8656425" y="6295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1" name="Google Shape;691;g25fbf2491c4_1_202"/>
          <p:cNvPicPr preferRelativeResize="0"/>
          <p:nvPr/>
        </p:nvPicPr>
        <p:blipFill rotWithShape="1">
          <a:blip r:embed="rId3">
            <a:alphaModFix/>
          </a:blip>
          <a:srcRect b="0" l="0" r="64961" t="39109"/>
          <a:stretch/>
        </p:blipFill>
        <p:spPr>
          <a:xfrm>
            <a:off x="3840850" y="1214400"/>
            <a:ext cx="2450399" cy="263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25fbf2491c4_1_202"/>
          <p:cNvPicPr preferRelativeResize="0"/>
          <p:nvPr/>
        </p:nvPicPr>
        <p:blipFill rotWithShape="1">
          <a:blip r:embed="rId4">
            <a:alphaModFix/>
          </a:blip>
          <a:srcRect b="0" l="0" r="62885" t="41894"/>
          <a:stretch/>
        </p:blipFill>
        <p:spPr>
          <a:xfrm>
            <a:off x="6634200" y="1218250"/>
            <a:ext cx="2450392" cy="26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25fbf2491c4_1_202"/>
          <p:cNvSpPr txBox="1"/>
          <p:nvPr/>
        </p:nvSpPr>
        <p:spPr>
          <a:xfrm>
            <a:off x="1345825" y="9450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Social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Score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25fbf2491c4_1_202"/>
          <p:cNvSpPr txBox="1"/>
          <p:nvPr/>
        </p:nvSpPr>
        <p:spPr>
          <a:xfrm>
            <a:off x="4054988" y="945050"/>
            <a:ext cx="28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Governance Score Strata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5" name="Google Shape;695;g25fbf2491c4_1_202"/>
          <p:cNvGrpSpPr/>
          <p:nvPr/>
        </p:nvGrpSpPr>
        <p:grpSpPr>
          <a:xfrm>
            <a:off x="6862800" y="3849950"/>
            <a:ext cx="3103750" cy="2931674"/>
            <a:chOff x="6222375" y="904075"/>
            <a:chExt cx="3103750" cy="2931674"/>
          </a:xfrm>
        </p:grpSpPr>
        <p:pic>
          <p:nvPicPr>
            <p:cNvPr id="696" name="Google Shape;696;g25fbf2491c4_1_202"/>
            <p:cNvPicPr preferRelativeResize="0"/>
            <p:nvPr/>
          </p:nvPicPr>
          <p:blipFill rotWithShape="1">
            <a:blip r:embed="rId5">
              <a:alphaModFix/>
            </a:blip>
            <a:srcRect b="0" l="0" r="65466" t="38706"/>
            <a:stretch/>
          </p:blipFill>
          <p:spPr>
            <a:xfrm>
              <a:off x="6222375" y="1207900"/>
              <a:ext cx="2243551" cy="2627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g25fbf2491c4_1_202"/>
            <p:cNvSpPr txBox="1"/>
            <p:nvPr/>
          </p:nvSpPr>
          <p:spPr>
            <a:xfrm>
              <a:off x="6254425" y="904075"/>
              <a:ext cx="3071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Low Environmental Score Strata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8" name="Google Shape;698;g25fbf2491c4_1_202"/>
          <p:cNvGrpSpPr/>
          <p:nvPr/>
        </p:nvGrpSpPr>
        <p:grpSpPr>
          <a:xfrm>
            <a:off x="3862600" y="3849950"/>
            <a:ext cx="2919550" cy="2920599"/>
            <a:chOff x="3038650" y="904075"/>
            <a:chExt cx="2919550" cy="2920599"/>
          </a:xfrm>
        </p:grpSpPr>
        <p:pic>
          <p:nvPicPr>
            <p:cNvPr id="699" name="Google Shape;699;g25fbf2491c4_1_202"/>
            <p:cNvPicPr preferRelativeResize="0"/>
            <p:nvPr/>
          </p:nvPicPr>
          <p:blipFill rotWithShape="1">
            <a:blip r:embed="rId6">
              <a:alphaModFix/>
            </a:blip>
            <a:srcRect b="0" l="0" r="64961" t="39732"/>
            <a:stretch/>
          </p:blipFill>
          <p:spPr>
            <a:xfrm>
              <a:off x="3038650" y="1234200"/>
              <a:ext cx="2428649" cy="2590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0" name="Google Shape;700;g25fbf2491c4_1_202"/>
            <p:cNvSpPr txBox="1"/>
            <p:nvPr/>
          </p:nvSpPr>
          <p:spPr>
            <a:xfrm>
              <a:off x="3215000" y="904075"/>
              <a:ext cx="2743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Low Governance Score Strata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1" name="Google Shape;701;g25fbf2491c4_1_202"/>
          <p:cNvSpPr txBox="1"/>
          <p:nvPr/>
        </p:nvSpPr>
        <p:spPr>
          <a:xfrm>
            <a:off x="6825425" y="945050"/>
            <a:ext cx="3211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High Environmental Score Strata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25fbf2491c4_1_202"/>
          <p:cNvSpPr txBox="1"/>
          <p:nvPr/>
        </p:nvSpPr>
        <p:spPr>
          <a:xfrm>
            <a:off x="2307025" y="358400"/>
            <a:ext cx="577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Absolute Differences from Baseline of Correlation Between Trade Metrics and EPI For Total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g25fbf2491c4_1_202"/>
          <p:cNvPicPr preferRelativeResize="0"/>
          <p:nvPr/>
        </p:nvPicPr>
        <p:blipFill rotWithShape="1">
          <a:blip r:embed="rId7">
            <a:alphaModFix/>
          </a:blip>
          <a:srcRect b="0" l="0" r="60289" t="38400"/>
          <a:stretch/>
        </p:blipFill>
        <p:spPr>
          <a:xfrm>
            <a:off x="1072150" y="1218250"/>
            <a:ext cx="2243551" cy="2627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g25fbf2491c4_1_202"/>
          <p:cNvGrpSpPr/>
          <p:nvPr/>
        </p:nvGrpSpPr>
        <p:grpSpPr>
          <a:xfrm>
            <a:off x="995957" y="3849950"/>
            <a:ext cx="2487043" cy="2916750"/>
            <a:chOff x="355532" y="904075"/>
            <a:chExt cx="2487043" cy="2916750"/>
          </a:xfrm>
        </p:grpSpPr>
        <p:sp>
          <p:nvSpPr>
            <p:cNvPr id="705" name="Google Shape;705;g25fbf2491c4_1_202"/>
            <p:cNvSpPr txBox="1"/>
            <p:nvPr/>
          </p:nvSpPr>
          <p:spPr>
            <a:xfrm>
              <a:off x="531075" y="904075"/>
              <a:ext cx="2311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Low Soc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 Score Strata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6" name="Google Shape;706;g25fbf2491c4_1_202"/>
            <p:cNvPicPr preferRelativeResize="0"/>
            <p:nvPr/>
          </p:nvPicPr>
          <p:blipFill rotWithShape="1">
            <a:blip r:embed="rId8">
              <a:alphaModFix/>
            </a:blip>
            <a:srcRect b="0" l="0" r="60289" t="41529"/>
            <a:stretch/>
          </p:blipFill>
          <p:spPr>
            <a:xfrm>
              <a:off x="355532" y="1192974"/>
              <a:ext cx="2311474" cy="26278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g25fbf2491c4_1_202"/>
          <p:cNvSpPr/>
          <p:nvPr/>
        </p:nvSpPr>
        <p:spPr>
          <a:xfrm>
            <a:off x="9442100" y="5079625"/>
            <a:ext cx="2524500" cy="68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Low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strata = 10th Percentile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strata = 9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0th Percentile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5fbf2491c4_1_375"/>
          <p:cNvSpPr txBox="1"/>
          <p:nvPr>
            <p:ph type="title"/>
          </p:nvPr>
        </p:nvSpPr>
        <p:spPr>
          <a:xfrm>
            <a:off x="9568475" y="2766150"/>
            <a:ext cx="2553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ESG Component Findings</a:t>
            </a:r>
            <a:endParaRPr/>
          </a:p>
        </p:txBody>
      </p:sp>
      <p:sp>
        <p:nvSpPr>
          <p:cNvPr id="714" name="Google Shape;714;g25fbf2491c4_1_375"/>
          <p:cNvSpPr txBox="1"/>
          <p:nvPr>
            <p:ph idx="12" type="sldNum"/>
          </p:nvPr>
        </p:nvSpPr>
        <p:spPr>
          <a:xfrm>
            <a:off x="8656425" y="6295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5" name="Google Shape;715;g25fbf2491c4_1_375"/>
          <p:cNvSpPr txBox="1"/>
          <p:nvPr/>
        </p:nvSpPr>
        <p:spPr>
          <a:xfrm>
            <a:off x="2016925" y="1792750"/>
            <a:ext cx="20625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Social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Score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25fbf2491c4_1_375"/>
          <p:cNvSpPr txBox="1"/>
          <p:nvPr/>
        </p:nvSpPr>
        <p:spPr>
          <a:xfrm>
            <a:off x="2231400" y="761825"/>
            <a:ext cx="577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Absolute Differences from Baseline of Correlation Between Liquidity and EPI Stratified By Social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7" name="Google Shape;717;g25fbf2491c4_1_375"/>
          <p:cNvGrpSpPr/>
          <p:nvPr/>
        </p:nvGrpSpPr>
        <p:grpSpPr>
          <a:xfrm>
            <a:off x="1210229" y="2174985"/>
            <a:ext cx="3403916" cy="3649556"/>
            <a:chOff x="480700" y="4170225"/>
            <a:chExt cx="2243551" cy="2627849"/>
          </a:xfrm>
        </p:grpSpPr>
        <p:pic>
          <p:nvPicPr>
            <p:cNvPr id="718" name="Google Shape;718;g25fbf2491c4_1_375"/>
            <p:cNvPicPr preferRelativeResize="0"/>
            <p:nvPr/>
          </p:nvPicPr>
          <p:blipFill rotWithShape="1">
            <a:blip r:embed="rId3">
              <a:alphaModFix/>
            </a:blip>
            <a:srcRect b="0" l="0" r="60289" t="38400"/>
            <a:stretch/>
          </p:blipFill>
          <p:spPr>
            <a:xfrm>
              <a:off x="480700" y="4170225"/>
              <a:ext cx="2243551" cy="2627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9" name="Google Shape;719;g25fbf2491c4_1_375"/>
            <p:cNvSpPr/>
            <p:nvPr/>
          </p:nvSpPr>
          <p:spPr>
            <a:xfrm>
              <a:off x="690950" y="4666850"/>
              <a:ext cx="667200" cy="1963500"/>
            </a:xfrm>
            <a:prstGeom prst="rect">
              <a:avLst/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g25fbf2491c4_1_375"/>
          <p:cNvGrpSpPr/>
          <p:nvPr/>
        </p:nvGrpSpPr>
        <p:grpSpPr>
          <a:xfrm>
            <a:off x="5353241" y="1792749"/>
            <a:ext cx="3446163" cy="4006396"/>
            <a:chOff x="355538" y="924153"/>
            <a:chExt cx="2311465" cy="2896678"/>
          </a:xfrm>
        </p:grpSpPr>
        <p:sp>
          <p:nvSpPr>
            <p:cNvPr id="721" name="Google Shape;721;g25fbf2491c4_1_375"/>
            <p:cNvSpPr txBox="1"/>
            <p:nvPr/>
          </p:nvSpPr>
          <p:spPr>
            <a:xfrm>
              <a:off x="1161219" y="924153"/>
              <a:ext cx="1259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Low Soc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 Score Strata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g25fbf2491c4_1_375"/>
            <p:cNvGrpSpPr/>
            <p:nvPr/>
          </p:nvGrpSpPr>
          <p:grpSpPr>
            <a:xfrm>
              <a:off x="355538" y="1182157"/>
              <a:ext cx="2311465" cy="2638674"/>
              <a:chOff x="355538" y="1182157"/>
              <a:chExt cx="2311465" cy="2638674"/>
            </a:xfrm>
          </p:grpSpPr>
          <p:pic>
            <p:nvPicPr>
              <p:cNvPr id="723" name="Google Shape;723;g25fbf2491c4_1_37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60289" t="41529"/>
              <a:stretch/>
            </p:blipFill>
            <p:spPr>
              <a:xfrm>
                <a:off x="355538" y="1182157"/>
                <a:ext cx="2311465" cy="26386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4" name="Google Shape;724;g25fbf2491c4_1_375"/>
              <p:cNvSpPr/>
              <p:nvPr/>
            </p:nvSpPr>
            <p:spPr>
              <a:xfrm>
                <a:off x="651250" y="1674825"/>
                <a:ext cx="667200" cy="1963500"/>
              </a:xfrm>
              <a:prstGeom prst="rect">
                <a:avLst/>
              </a:prstGeom>
              <a:noFill/>
              <a:ln cap="flat" cmpd="sng" w="7620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5" name="Google Shape;725;g25fbf2491c4_1_375"/>
          <p:cNvSpPr/>
          <p:nvPr/>
        </p:nvSpPr>
        <p:spPr>
          <a:xfrm>
            <a:off x="9568475" y="4852000"/>
            <a:ext cx="2524500" cy="68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strata = 10th Percentile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strata = 9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0th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Percentile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MEET OUR TEAM  </a:t>
            </a:r>
            <a:endParaRPr/>
          </a:p>
        </p:txBody>
      </p:sp>
      <p:sp>
        <p:nvSpPr>
          <p:cNvPr id="469" name="Google Shape;46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p8"/>
          <p:cNvSpPr txBox="1"/>
          <p:nvPr>
            <p:ph idx="14" type="body"/>
          </p:nvPr>
        </p:nvSpPr>
        <p:spPr>
          <a:xfrm>
            <a:off x="5917596" y="4581574"/>
            <a:ext cx="231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AALIYAH LOCKETT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Undergraduate Junior</a:t>
            </a:r>
            <a:endParaRPr/>
          </a:p>
        </p:txBody>
      </p:sp>
      <p:sp>
        <p:nvSpPr>
          <p:cNvPr id="471" name="Google Shape;471;p8"/>
          <p:cNvSpPr txBox="1"/>
          <p:nvPr>
            <p:ph idx="1" type="body"/>
          </p:nvPr>
        </p:nvSpPr>
        <p:spPr>
          <a:xfrm>
            <a:off x="3263093" y="4640124"/>
            <a:ext cx="231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TYLER MILLS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Undergraduate Senior</a:t>
            </a:r>
            <a:endParaRPr/>
          </a:p>
        </p:txBody>
      </p:sp>
      <p:pic>
        <p:nvPicPr>
          <p:cNvPr id="472" name="Google Shape;472;p8"/>
          <p:cNvPicPr preferRelativeResize="0"/>
          <p:nvPr/>
        </p:nvPicPr>
        <p:blipFill rotWithShape="1">
          <a:blip r:embed="rId3">
            <a:alphaModFix/>
          </a:blip>
          <a:srcRect b="1085" l="19682" r="10621" t="1095"/>
          <a:stretch/>
        </p:blipFill>
        <p:spPr>
          <a:xfrm>
            <a:off x="3481575" y="2506250"/>
            <a:ext cx="1880825" cy="18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8"/>
          <p:cNvPicPr preferRelativeResize="0"/>
          <p:nvPr/>
        </p:nvPicPr>
        <p:blipFill rotWithShape="1">
          <a:blip r:embed="rId4">
            <a:alphaModFix/>
          </a:blip>
          <a:srcRect b="0" l="4758" r="9937" t="0"/>
          <a:stretch/>
        </p:blipFill>
        <p:spPr>
          <a:xfrm>
            <a:off x="6136075" y="2506250"/>
            <a:ext cx="1880825" cy="18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g25fbf2491c4_1_285"/>
          <p:cNvGrpSpPr/>
          <p:nvPr/>
        </p:nvGrpSpPr>
        <p:grpSpPr>
          <a:xfrm>
            <a:off x="652975" y="898700"/>
            <a:ext cx="2243551" cy="2627849"/>
            <a:chOff x="480700" y="4170225"/>
            <a:chExt cx="2243551" cy="2627849"/>
          </a:xfrm>
        </p:grpSpPr>
        <p:pic>
          <p:nvPicPr>
            <p:cNvPr id="732" name="Google Shape;732;g25fbf2491c4_1_285"/>
            <p:cNvPicPr preferRelativeResize="0"/>
            <p:nvPr/>
          </p:nvPicPr>
          <p:blipFill rotWithShape="1">
            <a:blip r:embed="rId3">
              <a:alphaModFix/>
            </a:blip>
            <a:srcRect b="0" l="0" r="60289" t="38400"/>
            <a:stretch/>
          </p:blipFill>
          <p:spPr>
            <a:xfrm>
              <a:off x="480700" y="4170225"/>
              <a:ext cx="2243551" cy="2627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g25fbf2491c4_1_285"/>
            <p:cNvSpPr/>
            <p:nvPr/>
          </p:nvSpPr>
          <p:spPr>
            <a:xfrm>
              <a:off x="690950" y="4666850"/>
              <a:ext cx="667200" cy="1963500"/>
            </a:xfrm>
            <a:prstGeom prst="rect">
              <a:avLst/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4" name="Google Shape;734;g25fbf2491c4_1_285"/>
          <p:cNvGrpSpPr/>
          <p:nvPr/>
        </p:nvGrpSpPr>
        <p:grpSpPr>
          <a:xfrm>
            <a:off x="501057" y="4158849"/>
            <a:ext cx="2311474" cy="2627851"/>
            <a:chOff x="355532" y="1192974"/>
            <a:chExt cx="2311474" cy="2627851"/>
          </a:xfrm>
        </p:grpSpPr>
        <p:pic>
          <p:nvPicPr>
            <p:cNvPr id="735" name="Google Shape;735;g25fbf2491c4_1_285"/>
            <p:cNvPicPr preferRelativeResize="0"/>
            <p:nvPr/>
          </p:nvPicPr>
          <p:blipFill rotWithShape="1">
            <a:blip r:embed="rId4">
              <a:alphaModFix/>
            </a:blip>
            <a:srcRect b="0" l="0" r="60289" t="41529"/>
            <a:stretch/>
          </p:blipFill>
          <p:spPr>
            <a:xfrm>
              <a:off x="355532" y="1192974"/>
              <a:ext cx="2311474" cy="2627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g25fbf2491c4_1_285"/>
            <p:cNvSpPr/>
            <p:nvPr/>
          </p:nvSpPr>
          <p:spPr>
            <a:xfrm>
              <a:off x="651250" y="1674825"/>
              <a:ext cx="667200" cy="1963500"/>
            </a:xfrm>
            <a:prstGeom prst="rect">
              <a:avLst/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7" name="Google Shape;737;g25fbf2491c4_1_285"/>
          <p:cNvSpPr txBox="1"/>
          <p:nvPr/>
        </p:nvSpPr>
        <p:spPr>
          <a:xfrm>
            <a:off x="906525" y="3793750"/>
            <a:ext cx="18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Social Score Strata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25fbf2491c4_1_285"/>
          <p:cNvSpPr txBox="1"/>
          <p:nvPr/>
        </p:nvSpPr>
        <p:spPr>
          <a:xfrm>
            <a:off x="859875" y="533600"/>
            <a:ext cx="19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Social Score Strata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25fbf2491c4_1_285"/>
          <p:cNvSpPr txBox="1"/>
          <p:nvPr>
            <p:ph type="title"/>
          </p:nvPr>
        </p:nvSpPr>
        <p:spPr>
          <a:xfrm>
            <a:off x="9638400" y="2766150"/>
            <a:ext cx="25536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ESG Component Findings</a:t>
            </a:r>
            <a:endParaRPr/>
          </a:p>
        </p:txBody>
      </p:sp>
      <p:pic>
        <p:nvPicPr>
          <p:cNvPr id="740" name="Google Shape;740;g25fbf2491c4_1_2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8500" y="457400"/>
            <a:ext cx="6812223" cy="28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25fbf2491c4_1_2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1329" y="3840425"/>
            <a:ext cx="7054945" cy="26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5fbf2491c4_1_2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8" name="Google Shape;748;g25fbf2491c4_1_257"/>
          <p:cNvSpPr txBox="1"/>
          <p:nvPr>
            <p:ph type="title"/>
          </p:nvPr>
        </p:nvSpPr>
        <p:spPr>
          <a:xfrm>
            <a:off x="9682050" y="2766150"/>
            <a:ext cx="2191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Controversy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Findings</a:t>
            </a:r>
            <a:endParaRPr/>
          </a:p>
        </p:txBody>
      </p:sp>
      <p:sp>
        <p:nvSpPr>
          <p:cNvPr id="749" name="Google Shape;749;g25fbf2491c4_1_2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0" name="Google Shape;750;g25fbf2491c4_1_257"/>
          <p:cNvPicPr preferRelativeResize="0"/>
          <p:nvPr/>
        </p:nvPicPr>
        <p:blipFill rotWithShape="1">
          <a:blip r:embed="rId3">
            <a:alphaModFix/>
          </a:blip>
          <a:srcRect b="0" l="0" r="61137" t="39587"/>
          <a:stretch/>
        </p:blipFill>
        <p:spPr>
          <a:xfrm>
            <a:off x="134100" y="2373312"/>
            <a:ext cx="2403099" cy="2773263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25fbf2491c4_1_257"/>
          <p:cNvSpPr txBox="1"/>
          <p:nvPr/>
        </p:nvSpPr>
        <p:spPr>
          <a:xfrm>
            <a:off x="454575" y="2909900"/>
            <a:ext cx="668700" cy="19842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25fbf2491c4_1_257"/>
          <p:cNvSpPr txBox="1"/>
          <p:nvPr/>
        </p:nvSpPr>
        <p:spPr>
          <a:xfrm>
            <a:off x="301900" y="200820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Controversy Score Strata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g25fbf2491c4_1_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0140" y="3338100"/>
            <a:ext cx="6838962" cy="259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25fbf2491c4_1_2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9700" y="911250"/>
            <a:ext cx="6838951" cy="259283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25fbf2491c4_1_257"/>
          <p:cNvSpPr/>
          <p:nvPr/>
        </p:nvSpPr>
        <p:spPr>
          <a:xfrm>
            <a:off x="9316575" y="5929225"/>
            <a:ext cx="2743200" cy="68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Controversy strata = 0,1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Controversy strata = 3,4,5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5fd26dd680_3_3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2" name="Google Shape;762;g25fd26dd680_3_329"/>
          <p:cNvSpPr txBox="1"/>
          <p:nvPr>
            <p:ph type="title"/>
          </p:nvPr>
        </p:nvSpPr>
        <p:spPr>
          <a:xfrm>
            <a:off x="9157600" y="263525"/>
            <a:ext cx="3214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Controversy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Findings</a:t>
            </a:r>
            <a:endParaRPr/>
          </a:p>
        </p:txBody>
      </p:sp>
      <p:sp>
        <p:nvSpPr>
          <p:cNvPr id="763" name="Google Shape;763;g25fd26dd680_3_3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4" name="Google Shape;764;g25fd26dd680_3_329"/>
          <p:cNvPicPr preferRelativeResize="0"/>
          <p:nvPr/>
        </p:nvPicPr>
        <p:blipFill rotWithShape="1">
          <a:blip r:embed="rId3">
            <a:alphaModFix/>
          </a:blip>
          <a:srcRect b="0" l="2254" r="60365" t="38498"/>
          <a:stretch/>
        </p:blipFill>
        <p:spPr>
          <a:xfrm>
            <a:off x="167925" y="2187968"/>
            <a:ext cx="2429425" cy="2858082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25fd26dd680_3_329"/>
          <p:cNvSpPr txBox="1"/>
          <p:nvPr/>
        </p:nvSpPr>
        <p:spPr>
          <a:xfrm>
            <a:off x="1903475" y="1699775"/>
            <a:ext cx="462300" cy="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25fd26dd680_3_329"/>
          <p:cNvSpPr txBox="1"/>
          <p:nvPr/>
        </p:nvSpPr>
        <p:spPr>
          <a:xfrm>
            <a:off x="1187075" y="2187975"/>
            <a:ext cx="716400" cy="4764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25fd26dd680_3_329"/>
          <p:cNvSpPr txBox="1"/>
          <p:nvPr/>
        </p:nvSpPr>
        <p:spPr>
          <a:xfrm>
            <a:off x="450425" y="1756263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Controversy Score Strata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g25fd26dd680_3_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4550" y="1589224"/>
            <a:ext cx="8551725" cy="31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5fbf2491c4_1_775"/>
          <p:cNvSpPr/>
          <p:nvPr>
            <p:ph idx="2" type="dgm"/>
          </p:nvPr>
        </p:nvSpPr>
        <p:spPr>
          <a:xfrm>
            <a:off x="1170033" y="1809842"/>
            <a:ext cx="27432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we use Pearson to investigate the relationship between Controversy and Spread. A Pearson correlation shows the relationship is inverse: the higher the Controversy the lower the Spread. This would imply that higher the controversy surrounding a company the tighter the spread; the easier to trade. We were surprised by this!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25fbf2491c4_1_7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6" name="Google Shape;776;g25fbf2491c4_1_7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300" y="776125"/>
            <a:ext cx="6882051" cy="58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g25fbf2491c4_1_775"/>
          <p:cNvSpPr txBox="1"/>
          <p:nvPr/>
        </p:nvSpPr>
        <p:spPr>
          <a:xfrm>
            <a:off x="7406275" y="3125400"/>
            <a:ext cx="425100" cy="415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g25fbf2491c4_1_7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771691"/>
            <a:ext cx="3812099" cy="3086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9" name="Google Shape;779;g25fbf2491c4_1_775"/>
          <p:cNvCxnSpPr/>
          <p:nvPr/>
        </p:nvCxnSpPr>
        <p:spPr>
          <a:xfrm flipH="1">
            <a:off x="4589600" y="3540900"/>
            <a:ext cx="2856600" cy="297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0" name="Google Shape;780;g25fbf2491c4_1_775"/>
          <p:cNvCxnSpPr/>
          <p:nvPr/>
        </p:nvCxnSpPr>
        <p:spPr>
          <a:xfrm flipH="1">
            <a:off x="1180700" y="3177050"/>
            <a:ext cx="6265500" cy="82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3"/>
          <p:cNvSpPr txBox="1"/>
          <p:nvPr>
            <p:ph type="title"/>
          </p:nvPr>
        </p:nvSpPr>
        <p:spPr>
          <a:xfrm>
            <a:off x="54768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Final Conclusion</a:t>
            </a:r>
            <a:endParaRPr/>
          </a:p>
        </p:txBody>
      </p:sp>
      <p:sp>
        <p:nvSpPr>
          <p:cNvPr id="786" name="Google Shape;786;p13"/>
          <p:cNvSpPr txBox="1"/>
          <p:nvPr>
            <p:ph idx="1" type="body"/>
          </p:nvPr>
        </p:nvSpPr>
        <p:spPr>
          <a:xfrm>
            <a:off x="5476875" y="2930313"/>
            <a:ext cx="6553200" cy="3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10832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/>
              <a:t>We found no relationship between the ESG score and ACE</a:t>
            </a:r>
            <a:endParaRPr/>
          </a:p>
          <a:p>
            <a:pPr indent="-31083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/>
              <a:t>We found that there is no ESG component that has a direct correlation with ACE model output</a:t>
            </a:r>
            <a:endParaRPr/>
          </a:p>
          <a:p>
            <a:pPr indent="-31083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/>
              <a:t>Controversy is related to the trading metrics of spread and liquidity</a:t>
            </a:r>
            <a:endParaRPr/>
          </a:p>
          <a:p>
            <a:pPr indent="-31083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/>
              <a:t>We would not recommend you purchase the ESG data without further analysis</a:t>
            </a:r>
            <a:endParaRPr/>
          </a:p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AutoNum type="arabicPeriod"/>
            </a:pPr>
            <a:r>
              <a:rPr lang="en-US"/>
              <a:t>i.  Explore how Social component of ESG affects your ACE model:</a:t>
            </a:r>
            <a:endParaRPr/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AutoNum type="arabicPeriod"/>
            </a:pPr>
            <a:r>
              <a:rPr lang="en-US"/>
              <a:t>    Liquidity with Estimated Price Impacts at 50 and 100%</a:t>
            </a:r>
            <a:endParaRPr/>
          </a:p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AutoNum type="arabicPeriod"/>
            </a:pPr>
            <a:r>
              <a:rPr lang="en-US"/>
              <a:t>ii. Explore how Controversy affects your ACE model:</a:t>
            </a:r>
            <a:endParaRPr/>
          </a:p>
          <a:p>
            <a:pPr indent="-3225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AutoNum type="arabicPeriod"/>
            </a:pPr>
            <a:r>
              <a:rPr lang="en-US"/>
              <a:t>    Liquidity with Estimated Price Impact at 5% and 25%</a:t>
            </a:r>
            <a:endParaRPr/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AutoNum type="arabicPeriod"/>
            </a:pPr>
            <a:r>
              <a:rPr lang="en-US"/>
              <a:t>    Spread with Estimated Price Impact 1%</a:t>
            </a:r>
            <a:endParaRPr/>
          </a:p>
        </p:txBody>
      </p:sp>
      <p:sp>
        <p:nvSpPr>
          <p:cNvPr id="787" name="Google Shape;78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4"/>
          <p:cNvSpPr txBox="1"/>
          <p:nvPr>
            <p:ph type="ctrTitle"/>
          </p:nvPr>
        </p:nvSpPr>
        <p:spPr>
          <a:xfrm>
            <a:off x="4267200" y="1713349"/>
            <a:ext cx="4668300" cy="23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THANK YOU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793" name="Google Shape;793;p14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5fd26dd680_5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0" name="Google Shape;800;g25fd26dd680_5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00" y="193273"/>
            <a:ext cx="1838275" cy="18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25fd26dd680_5_1"/>
          <p:cNvSpPr txBox="1"/>
          <p:nvPr/>
        </p:nvSpPr>
        <p:spPr>
          <a:xfrm>
            <a:off x="0" y="0"/>
            <a:ext cx="1142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Solution &amp; Benefits</a:t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2" name="Google Shape;802;g25fd26dd680_5_1"/>
          <p:cNvSpPr/>
          <p:nvPr/>
        </p:nvSpPr>
        <p:spPr>
          <a:xfrm flipH="1">
            <a:off x="7299727" y="2392749"/>
            <a:ext cx="4707300" cy="396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g25fd26dd680_5_1"/>
          <p:cNvSpPr txBox="1"/>
          <p:nvPr/>
        </p:nvSpPr>
        <p:spPr>
          <a:xfrm>
            <a:off x="515050" y="887850"/>
            <a:ext cx="43680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g25fd26dd680_5_1"/>
          <p:cNvSpPr/>
          <p:nvPr/>
        </p:nvSpPr>
        <p:spPr>
          <a:xfrm flipH="1">
            <a:off x="840752" y="2392749"/>
            <a:ext cx="4707300" cy="396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g25fd26dd680_5_1"/>
          <p:cNvSpPr txBox="1"/>
          <p:nvPr/>
        </p:nvSpPr>
        <p:spPr>
          <a:xfrm>
            <a:off x="984600" y="1903875"/>
            <a:ext cx="4239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               Solution</a:t>
            </a:r>
            <a:endParaRPr b="0" i="0" sz="21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6" name="Google Shape;806;g25fd26dd680_5_1"/>
          <p:cNvSpPr txBox="1"/>
          <p:nvPr/>
        </p:nvSpPr>
        <p:spPr>
          <a:xfrm>
            <a:off x="7401525" y="1948275"/>
            <a:ext cx="426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                   Benefit</a:t>
            </a:r>
            <a:endParaRPr b="0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7" name="Google Shape;807;g25fd26dd680_5_1"/>
          <p:cNvSpPr txBox="1"/>
          <p:nvPr/>
        </p:nvSpPr>
        <p:spPr>
          <a:xfrm>
            <a:off x="840750" y="3178575"/>
            <a:ext cx="470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of TV screen over  Black box to get visuality into Black box. It will take all tickers going in and out.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g25fd26dd680_5_1"/>
          <p:cNvSpPr txBox="1"/>
          <p:nvPr/>
        </p:nvSpPr>
        <p:spPr>
          <a:xfrm>
            <a:off x="7380000" y="3178575"/>
            <a:ext cx="449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wIll help us to look inside the black box  and will enable us to see strength of relations between trade metrics and ACE output.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g25fd26dd680_5_1"/>
          <p:cNvSpPr txBox="1"/>
          <p:nvPr/>
        </p:nvSpPr>
        <p:spPr>
          <a:xfrm>
            <a:off x="840750" y="4444900"/>
            <a:ext cx="44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 Stratification of Total ESG score and its components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g25fd26dd680_5_1"/>
          <p:cNvSpPr txBox="1"/>
          <p:nvPr/>
        </p:nvSpPr>
        <p:spPr>
          <a:xfrm>
            <a:off x="7299975" y="4359525"/>
            <a:ext cx="492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2.   Stratification is when we take a subset of the population with certain characteristics (e.g., high total ESG score only) to look for changes in strength of relationship.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g25fd26dd680_5_1"/>
          <p:cNvSpPr txBox="1"/>
          <p:nvPr/>
        </p:nvSpPr>
        <p:spPr>
          <a:xfrm>
            <a:off x="840750" y="5312825"/>
            <a:ext cx="89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 Absolute Difference Correlation Matrix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g25fd26dd680_5_1"/>
          <p:cNvSpPr txBox="1"/>
          <p:nvPr/>
        </p:nvSpPr>
        <p:spPr>
          <a:xfrm>
            <a:off x="7520525" y="5307100"/>
            <a:ext cx="426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This matrix will help to  see Change in correlation Matrix reflected by TV screen chang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5fd26dd680_3_3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9" name="Google Shape;819;g25fd26dd680_3_358"/>
          <p:cNvSpPr txBox="1"/>
          <p:nvPr>
            <p:ph type="title"/>
          </p:nvPr>
        </p:nvSpPr>
        <p:spPr>
          <a:xfrm>
            <a:off x="9622050" y="2857200"/>
            <a:ext cx="2194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Controversy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Findings</a:t>
            </a:r>
            <a:endParaRPr/>
          </a:p>
        </p:txBody>
      </p:sp>
      <p:sp>
        <p:nvSpPr>
          <p:cNvPr id="820" name="Google Shape;820;g25fd26dd680_3_3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1" name="Google Shape;821;g25fd26dd680_3_358"/>
          <p:cNvPicPr preferRelativeResize="0"/>
          <p:nvPr/>
        </p:nvPicPr>
        <p:blipFill rotWithShape="1">
          <a:blip r:embed="rId3">
            <a:alphaModFix/>
          </a:blip>
          <a:srcRect b="0" l="0" r="61137" t="39587"/>
          <a:stretch/>
        </p:blipFill>
        <p:spPr>
          <a:xfrm>
            <a:off x="287075" y="2898725"/>
            <a:ext cx="2634234" cy="3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25fd26dd680_3_358"/>
          <p:cNvSpPr txBox="1"/>
          <p:nvPr/>
        </p:nvSpPr>
        <p:spPr>
          <a:xfrm>
            <a:off x="607275" y="3447925"/>
            <a:ext cx="789300" cy="22530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g25fd26dd680_3_358"/>
          <p:cNvSpPr txBox="1"/>
          <p:nvPr/>
        </p:nvSpPr>
        <p:spPr>
          <a:xfrm>
            <a:off x="1856775" y="2220225"/>
            <a:ext cx="668700" cy="19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25fd26dd680_3_358"/>
          <p:cNvSpPr txBox="1"/>
          <p:nvPr/>
        </p:nvSpPr>
        <p:spPr>
          <a:xfrm>
            <a:off x="607275" y="2428075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Controversy Score Strata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g25fd26dd680_3_3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5024" y="263225"/>
            <a:ext cx="6500225" cy="26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25fd26dd680_3_3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1125" y="3948325"/>
            <a:ext cx="6211574" cy="266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60dad27869_0_0"/>
          <p:cNvSpPr txBox="1"/>
          <p:nvPr>
            <p:ph type="title"/>
          </p:nvPr>
        </p:nvSpPr>
        <p:spPr>
          <a:xfrm>
            <a:off x="838200" y="365125"/>
            <a:ext cx="3812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Further Evidence to support investigation into Controversy</a:t>
            </a:r>
            <a:endParaRPr/>
          </a:p>
        </p:txBody>
      </p:sp>
      <p:sp>
        <p:nvSpPr>
          <p:cNvPr id="833" name="Google Shape;833;g260dad27869_0_0"/>
          <p:cNvSpPr/>
          <p:nvPr>
            <p:ph idx="2" type="dgm"/>
          </p:nvPr>
        </p:nvSpPr>
        <p:spPr>
          <a:xfrm>
            <a:off x="1150725" y="1885650"/>
            <a:ext cx="27432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we see in the first order effect, the relationship between Controversy and Spread. A Pearson correlation shows the relationship is inverse: the higher the Controversy the lower the Spread. This would imply that higher the controversy surrounding a company the tighter the spread, the easier to trade. We were surprised by this!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g260dad27869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5" name="Google Shape;835;g260dad2786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300" y="776125"/>
            <a:ext cx="6882051" cy="58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g260dad27869_0_0"/>
          <p:cNvSpPr txBox="1"/>
          <p:nvPr/>
        </p:nvSpPr>
        <p:spPr>
          <a:xfrm>
            <a:off x="7406275" y="3125400"/>
            <a:ext cx="425100" cy="4002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5fd26dd680_3_3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3" name="Google Shape;843;g25fd26dd680_3_312"/>
          <p:cNvSpPr txBox="1"/>
          <p:nvPr>
            <p:ph type="title"/>
          </p:nvPr>
        </p:nvSpPr>
        <p:spPr>
          <a:xfrm>
            <a:off x="8714528" y="2537050"/>
            <a:ext cx="4839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/>
              <a:t>Other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/>
              <a:t>Findings</a:t>
            </a:r>
            <a:endParaRPr b="1"/>
          </a:p>
        </p:txBody>
      </p:sp>
      <p:sp>
        <p:nvSpPr>
          <p:cNvPr id="844" name="Google Shape;844;g25fd26dd680_3_3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5" name="Google Shape;845;g25fd26dd680_3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788043" cy="33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25fd26dd680_3_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" y="3363950"/>
            <a:ext cx="3948025" cy="313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25fd26dd680_3_3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4590" y="132333"/>
            <a:ext cx="2971648" cy="240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25fd26dd680_3_3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5350" y="157383"/>
            <a:ext cx="2901151" cy="237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g25fd26dd680_3_3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0475" y="3580913"/>
            <a:ext cx="2901119" cy="24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0" name="Google Shape;850;g25fd26dd680_3_312"/>
          <p:cNvGraphicFramePr/>
          <p:nvPr/>
        </p:nvGraphicFramePr>
        <p:xfrm>
          <a:off x="4328588" y="605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{FAFDA00A-0F2A-4C94-86DB-AA5A88FD1C12}</a:tableStyleId>
              </a:tblPr>
              <a:tblGrid>
                <a:gridCol w="1247500"/>
                <a:gridCol w="1952550"/>
                <a:gridCol w="2602950"/>
              </a:tblGrid>
              <a:tr h="27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Distance Correlation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0.5514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0.7052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51" name="Google Shape;851;g25fd26dd680_3_312"/>
          <p:cNvGraphicFramePr/>
          <p:nvPr/>
        </p:nvGraphicFramePr>
        <p:xfrm>
          <a:off x="4328588" y="2600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{FAFDA00A-0F2A-4C94-86DB-AA5A88FD1C12}</a:tableStyleId>
              </a:tblPr>
              <a:tblGrid>
                <a:gridCol w="1182425"/>
                <a:gridCol w="1952550"/>
                <a:gridCol w="2602950"/>
              </a:tblGrid>
              <a:tr h="498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Distance Correlation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0.4639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0.6774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52" name="Google Shape;852;g25fd26dd680_3_3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3438" y="3580900"/>
            <a:ext cx="2901150" cy="2404802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g25fd26dd680_3_312"/>
          <p:cNvSpPr/>
          <p:nvPr/>
        </p:nvSpPr>
        <p:spPr>
          <a:xfrm>
            <a:off x="7337100" y="989875"/>
            <a:ext cx="2585400" cy="12402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25fd26dd680_3_312"/>
          <p:cNvSpPr/>
          <p:nvPr/>
        </p:nvSpPr>
        <p:spPr>
          <a:xfrm>
            <a:off x="7546200" y="4489450"/>
            <a:ext cx="2520300" cy="12402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"/>
          <p:cNvSpPr txBox="1"/>
          <p:nvPr>
            <p:ph type="title"/>
          </p:nvPr>
        </p:nvSpPr>
        <p:spPr>
          <a:xfrm>
            <a:off x="1199850" y="242475"/>
            <a:ext cx="3354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479" name="Google Shape;479;p2"/>
          <p:cNvSpPr txBox="1"/>
          <p:nvPr>
            <p:ph idx="1" type="body"/>
          </p:nvPr>
        </p:nvSpPr>
        <p:spPr>
          <a:xfrm>
            <a:off x="217200" y="1141584"/>
            <a:ext cx="5068500" cy="4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Is there any sort of relationship between the ESG score and ACE?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Is there a specific ESG component that is more correlated with ACE?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How does the ESG score relate to other trading analytic metrics including volatility, spread and liquidity?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Would we recommend the purchase of ESG data in order to increase the accuracy of the ACE model?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2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5fbf2491c4_0_56"/>
          <p:cNvSpPr txBox="1"/>
          <p:nvPr>
            <p:ph type="title"/>
          </p:nvPr>
        </p:nvSpPr>
        <p:spPr>
          <a:xfrm>
            <a:off x="237900" y="608975"/>
            <a:ext cx="2690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Data Dictionary</a:t>
            </a:r>
            <a:endParaRPr/>
          </a:p>
        </p:txBody>
      </p:sp>
      <p:sp>
        <p:nvSpPr>
          <p:cNvPr id="860" name="Google Shape;860;g25fbf2491c4_0_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1" name="Google Shape;861;g25fbf2491c4_0_56"/>
          <p:cNvSpPr txBox="1"/>
          <p:nvPr>
            <p:ph idx="4294967295" type="body"/>
          </p:nvPr>
        </p:nvSpPr>
        <p:spPr>
          <a:xfrm>
            <a:off x="369925" y="1515300"/>
            <a:ext cx="3912300" cy="5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Security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Grouping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Total ESG Score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Environment 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Social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Governance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Controversy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21 day median daily value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5 day time weighted spread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60-Day Standard Deviation of Daily Returns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Estimated price impact for 1% MDV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Estimated price impact for 5% MDV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Estimated price impact for 25% MDV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Estimated price impact for 50% MDV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Estimated price impact for 100% MDV</a:t>
            </a:r>
            <a:endParaRPr sz="1300"/>
          </a:p>
        </p:txBody>
      </p:sp>
      <p:sp>
        <p:nvSpPr>
          <p:cNvPr id="862" name="Google Shape;862;g25fbf2491c4_0_56"/>
          <p:cNvSpPr txBox="1"/>
          <p:nvPr>
            <p:ph idx="4294967295" type="body"/>
          </p:nvPr>
        </p:nvSpPr>
        <p:spPr>
          <a:xfrm>
            <a:off x="4486275" y="1515300"/>
            <a:ext cx="32403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Company’s Ticker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S&amp;P or non S&amp;P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Total ESG Score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Environment 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Social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Governance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Controversy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Liquidity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Spread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Volatility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Est 1%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Est 5%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Est 25%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Est 50%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Est 100%</a:t>
            </a:r>
            <a:endParaRPr sz="1300"/>
          </a:p>
        </p:txBody>
      </p:sp>
      <p:sp>
        <p:nvSpPr>
          <p:cNvPr id="863" name="Google Shape;863;g25fbf2491c4_0_56"/>
          <p:cNvSpPr txBox="1"/>
          <p:nvPr/>
        </p:nvSpPr>
        <p:spPr>
          <a:xfrm>
            <a:off x="5931825" y="2655625"/>
            <a:ext cx="4097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Components of Total ESG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25fbf2491c4_0_56"/>
          <p:cNvSpPr txBox="1"/>
          <p:nvPr/>
        </p:nvSpPr>
        <p:spPr>
          <a:xfrm>
            <a:off x="5931825" y="5079725"/>
            <a:ext cx="4097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Estimated Price impact - output from ACE Model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g25fbf2491c4_0_56"/>
          <p:cNvSpPr txBox="1"/>
          <p:nvPr/>
        </p:nvSpPr>
        <p:spPr>
          <a:xfrm>
            <a:off x="5931825" y="3968717"/>
            <a:ext cx="4439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Trading Metrics - input ACE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25fbf2491c4_0_56"/>
          <p:cNvSpPr txBox="1"/>
          <p:nvPr/>
        </p:nvSpPr>
        <p:spPr>
          <a:xfrm>
            <a:off x="5931825" y="3359100"/>
            <a:ext cx="55575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perception of how a company manages controversy and incidents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g25fbf2491c4_0_56"/>
          <p:cNvSpPr txBox="1"/>
          <p:nvPr/>
        </p:nvSpPr>
        <p:spPr>
          <a:xfrm>
            <a:off x="5931825" y="2076700"/>
            <a:ext cx="4097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score means High Risk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5fd26dd680_3_1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4" name="Google Shape;874;g25fd26dd680_3_189"/>
          <p:cNvSpPr txBox="1"/>
          <p:nvPr>
            <p:ph type="title"/>
          </p:nvPr>
        </p:nvSpPr>
        <p:spPr>
          <a:xfrm>
            <a:off x="8714528" y="2537050"/>
            <a:ext cx="4839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/>
              <a:t>Other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/>
              <a:t>Findings</a:t>
            </a:r>
            <a:endParaRPr b="1"/>
          </a:p>
        </p:txBody>
      </p:sp>
      <p:sp>
        <p:nvSpPr>
          <p:cNvPr id="875" name="Google Shape;875;g25fd26dd680_3_18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20XX</a:t>
            </a:r>
            <a:endParaRPr/>
          </a:p>
        </p:txBody>
      </p:sp>
      <p:sp>
        <p:nvSpPr>
          <p:cNvPr id="876" name="Google Shape;876;g25fd26dd680_3_1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7" name="Google Shape;877;g25fd26dd680_3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788043" cy="33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g25fd26dd680_3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" y="3363950"/>
            <a:ext cx="3948025" cy="3130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Google Shape;879;g25fd26dd680_3_189"/>
          <p:cNvGrpSpPr/>
          <p:nvPr/>
        </p:nvGrpSpPr>
        <p:grpSpPr>
          <a:xfrm>
            <a:off x="7009265" y="153208"/>
            <a:ext cx="2971648" cy="2404710"/>
            <a:chOff x="7009150" y="467325"/>
            <a:chExt cx="2901150" cy="2387994"/>
          </a:xfrm>
        </p:grpSpPr>
        <p:pic>
          <p:nvPicPr>
            <p:cNvPr id="880" name="Google Shape;880;g25fd26dd680_3_1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09150" y="467325"/>
              <a:ext cx="2901150" cy="2387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g25fd26dd680_3_189"/>
            <p:cNvSpPr/>
            <p:nvPr/>
          </p:nvSpPr>
          <p:spPr>
            <a:xfrm>
              <a:off x="8785925" y="585075"/>
              <a:ext cx="669000" cy="427200"/>
            </a:xfrm>
            <a:prstGeom prst="rect">
              <a:avLst/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g25fd26dd680_3_189"/>
          <p:cNvGrpSpPr/>
          <p:nvPr/>
        </p:nvGrpSpPr>
        <p:grpSpPr>
          <a:xfrm>
            <a:off x="4065350" y="157383"/>
            <a:ext cx="3047800" cy="2379668"/>
            <a:chOff x="4049200" y="471483"/>
            <a:chExt cx="3047800" cy="2379668"/>
          </a:xfrm>
        </p:grpSpPr>
        <p:pic>
          <p:nvPicPr>
            <p:cNvPr id="883" name="Google Shape;883;g25fd26dd680_3_1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49200" y="471483"/>
              <a:ext cx="2901151" cy="2379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4" name="Google Shape;884;g25fd26dd680_3_189"/>
            <p:cNvSpPr/>
            <p:nvPr/>
          </p:nvSpPr>
          <p:spPr>
            <a:xfrm>
              <a:off x="6428000" y="630775"/>
              <a:ext cx="669000" cy="427200"/>
            </a:xfrm>
            <a:prstGeom prst="rect">
              <a:avLst/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g25fd26dd680_3_189"/>
          <p:cNvGrpSpPr/>
          <p:nvPr/>
        </p:nvGrpSpPr>
        <p:grpSpPr>
          <a:xfrm>
            <a:off x="7230475" y="3580913"/>
            <a:ext cx="2901119" cy="2404800"/>
            <a:chOff x="7215900" y="3726813"/>
            <a:chExt cx="2901119" cy="2404800"/>
          </a:xfrm>
        </p:grpSpPr>
        <p:pic>
          <p:nvPicPr>
            <p:cNvPr id="886" name="Google Shape;886;g25fd26dd680_3_18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15900" y="3726813"/>
              <a:ext cx="2901119" cy="240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" name="Google Shape;887;g25fd26dd680_3_189"/>
            <p:cNvSpPr/>
            <p:nvPr/>
          </p:nvSpPr>
          <p:spPr>
            <a:xfrm>
              <a:off x="9014525" y="3861675"/>
              <a:ext cx="669000" cy="427200"/>
            </a:xfrm>
            <a:prstGeom prst="rect">
              <a:avLst/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8" name="Google Shape;888;g25fd26dd680_3_189"/>
          <p:cNvGrpSpPr/>
          <p:nvPr/>
        </p:nvGrpSpPr>
        <p:grpSpPr>
          <a:xfrm>
            <a:off x="4103438" y="3580900"/>
            <a:ext cx="2971612" cy="2404802"/>
            <a:chOff x="4049188" y="3726813"/>
            <a:chExt cx="2971612" cy="2404802"/>
          </a:xfrm>
        </p:grpSpPr>
        <p:pic>
          <p:nvPicPr>
            <p:cNvPr id="889" name="Google Shape;889;g25fd26dd680_3_18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049188" y="3726813"/>
              <a:ext cx="2901150" cy="2404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0" name="Google Shape;890;g25fd26dd680_3_189"/>
            <p:cNvSpPr/>
            <p:nvPr/>
          </p:nvSpPr>
          <p:spPr>
            <a:xfrm>
              <a:off x="6351800" y="3907375"/>
              <a:ext cx="669000" cy="427200"/>
            </a:xfrm>
            <a:prstGeom prst="rect">
              <a:avLst/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891" name="Google Shape;891;g25fd26dd680_3_189"/>
          <p:cNvGraphicFramePr/>
          <p:nvPr/>
        </p:nvGraphicFramePr>
        <p:xfrm>
          <a:off x="4328588" y="58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{FAFDA00A-0F2A-4C94-86DB-AA5A88FD1C12}</a:tableStyleId>
              </a:tblPr>
              <a:tblGrid>
                <a:gridCol w="1247500"/>
                <a:gridCol w="1952550"/>
                <a:gridCol w="2602950"/>
              </a:tblGrid>
              <a:tr h="27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Distance Correlation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0.5514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0.7052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92" name="Google Shape;892;g25fd26dd680_3_189"/>
          <p:cNvGraphicFramePr/>
          <p:nvPr/>
        </p:nvGraphicFramePr>
        <p:xfrm>
          <a:off x="4328588" y="2600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{FAFDA00A-0F2A-4C94-86DB-AA5A88FD1C12}</a:tableStyleId>
              </a:tblPr>
              <a:tblGrid>
                <a:gridCol w="1182425"/>
                <a:gridCol w="1952550"/>
                <a:gridCol w="2602950"/>
              </a:tblGrid>
              <a:tr h="498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Distance Correlation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0.4639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0.6774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5fedd6251a_1_75"/>
          <p:cNvSpPr txBox="1"/>
          <p:nvPr/>
        </p:nvSpPr>
        <p:spPr>
          <a:xfrm>
            <a:off x="0" y="912243"/>
            <a:ext cx="121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Limitations and Challenges Of  EDA Results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8" name="Google Shape;898;g25fedd6251a_1_75"/>
          <p:cNvSpPr txBox="1"/>
          <p:nvPr/>
        </p:nvSpPr>
        <p:spPr>
          <a:xfrm>
            <a:off x="0" y="235800"/>
            <a:ext cx="110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9" name="Google Shape;899;g25fedd6251a_1_75"/>
          <p:cNvGrpSpPr/>
          <p:nvPr/>
        </p:nvGrpSpPr>
        <p:grpSpPr>
          <a:xfrm>
            <a:off x="750223" y="1228286"/>
            <a:ext cx="10691558" cy="4915738"/>
            <a:chOff x="749048" y="920550"/>
            <a:chExt cx="10691558" cy="4915738"/>
          </a:xfrm>
        </p:grpSpPr>
        <p:sp>
          <p:nvSpPr>
            <p:cNvPr id="900" name="Google Shape;900;g25fedd6251a_1_75"/>
            <p:cNvSpPr/>
            <p:nvPr/>
          </p:nvSpPr>
          <p:spPr>
            <a:xfrm>
              <a:off x="1388533" y="1872688"/>
              <a:ext cx="4707300" cy="3963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g25fedd6251a_1_75"/>
            <p:cNvSpPr/>
            <p:nvPr/>
          </p:nvSpPr>
          <p:spPr>
            <a:xfrm flipH="1">
              <a:off x="6093902" y="1872688"/>
              <a:ext cx="4707300" cy="3963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g25fedd6251a_1_75"/>
            <p:cNvSpPr/>
            <p:nvPr/>
          </p:nvSpPr>
          <p:spPr>
            <a:xfrm>
              <a:off x="4514398" y="3506791"/>
              <a:ext cx="772200" cy="767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38100">
                <a:srgbClr val="666666">
                  <a:alpha val="2352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eo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Geo"/>
                  <a:ea typeface="Geo"/>
                  <a:cs typeface="Geo"/>
                  <a:sym typeface="Geo"/>
                </a:rPr>
                <a:t>01</a:t>
              </a:r>
              <a:endParaRPr b="1" i="0" sz="18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903" name="Google Shape;903;g25fedd6251a_1_75"/>
            <p:cNvSpPr/>
            <p:nvPr/>
          </p:nvSpPr>
          <p:spPr>
            <a:xfrm>
              <a:off x="749048" y="920550"/>
              <a:ext cx="5022300" cy="12717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g25fedd6251a_1_75"/>
            <p:cNvSpPr txBox="1"/>
            <p:nvPr/>
          </p:nvSpPr>
          <p:spPr>
            <a:xfrm>
              <a:off x="2750910" y="1247281"/>
              <a:ext cx="17076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eorgia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Case Study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25fedd6251a_1_75"/>
            <p:cNvSpPr/>
            <p:nvPr/>
          </p:nvSpPr>
          <p:spPr>
            <a:xfrm flipH="1">
              <a:off x="6866075" y="4367639"/>
              <a:ext cx="705000" cy="767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38100">
                <a:srgbClr val="666666">
                  <a:alpha val="2352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eo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Geo"/>
                  <a:ea typeface="Geo"/>
                  <a:cs typeface="Geo"/>
                  <a:sym typeface="Geo"/>
                </a:rPr>
                <a:t>02</a:t>
              </a:r>
              <a:endParaRPr b="1" i="0" sz="18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906" name="Google Shape;906;g25fedd6251a_1_75"/>
            <p:cNvSpPr/>
            <p:nvPr/>
          </p:nvSpPr>
          <p:spPr>
            <a:xfrm flipH="1">
              <a:off x="6866206" y="2310701"/>
              <a:ext cx="772200" cy="767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38100">
                <a:srgbClr val="666666">
                  <a:alpha val="2352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eo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Geo"/>
                  <a:ea typeface="Geo"/>
                  <a:cs typeface="Geo"/>
                  <a:sym typeface="Geo"/>
                </a:rPr>
                <a:t>01</a:t>
              </a:r>
              <a:endParaRPr b="1" i="0" sz="18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endParaRPr>
            </a:p>
          </p:txBody>
        </p:sp>
        <p:sp>
          <p:nvSpPr>
            <p:cNvPr id="907" name="Google Shape;907;g25fedd6251a_1_75"/>
            <p:cNvSpPr/>
            <p:nvPr/>
          </p:nvSpPr>
          <p:spPr>
            <a:xfrm flipH="1">
              <a:off x="6379306" y="920550"/>
              <a:ext cx="5061300" cy="12717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g25fedd6251a_1_75"/>
            <p:cNvSpPr txBox="1"/>
            <p:nvPr/>
          </p:nvSpPr>
          <p:spPr>
            <a:xfrm flipH="1">
              <a:off x="7693842" y="1247281"/>
              <a:ext cx="17076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eorgia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Limitation &amp; Challenges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25fedd6251a_1_75"/>
            <p:cNvSpPr/>
            <p:nvPr/>
          </p:nvSpPr>
          <p:spPr>
            <a:xfrm>
              <a:off x="5550944" y="1034835"/>
              <a:ext cx="1050600" cy="104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38100">
                <a:srgbClr val="666666">
                  <a:alpha val="2352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g25fedd6251a_1_75"/>
            <p:cNvSpPr txBox="1"/>
            <p:nvPr/>
          </p:nvSpPr>
          <p:spPr>
            <a:xfrm>
              <a:off x="5493103" y="1269859"/>
              <a:ext cx="11664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VS</a:t>
              </a:r>
              <a:endPara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11" name="Google Shape;911;g25fedd6251a_1_75"/>
            <p:cNvSpPr txBox="1"/>
            <p:nvPr/>
          </p:nvSpPr>
          <p:spPr>
            <a:xfrm flipH="1">
              <a:off x="7683587" y="2456833"/>
              <a:ext cx="27927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3F3F3F"/>
                  </a:solidFill>
                  <a:latin typeface="Geo"/>
                  <a:ea typeface="Geo"/>
                  <a:cs typeface="Geo"/>
                  <a:sym typeface="Geo"/>
                </a:rPr>
                <a:t>F</a:t>
              </a:r>
              <a:r>
                <a:rPr b="0" i="0" lang="en-US" sz="1300" u="none" cap="none" strike="noStrike">
                  <a:solidFill>
                    <a:srgbClr val="3F3F3F"/>
                  </a:solidFill>
                  <a:latin typeface="Georgia"/>
                  <a:ea typeface="Georgia"/>
                  <a:cs typeface="Georgia"/>
                  <a:sym typeface="Georgia"/>
                </a:rPr>
                <a:t>ound No solution to our Case study as No relation was found between ESG and Trade Metrics.</a:t>
              </a:r>
              <a:r>
                <a:rPr b="0" i="0" lang="en-US" sz="1200" u="none" cap="none" strike="noStrike">
                  <a:solidFill>
                    <a:srgbClr val="3F3F3F"/>
                  </a:solidFill>
                  <a:latin typeface="Georgia"/>
                  <a:ea typeface="Georgia"/>
                  <a:cs typeface="Georgia"/>
                  <a:sym typeface="Georgia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12" name="Google Shape;912;g25fedd6251a_1_75"/>
            <p:cNvSpPr txBox="1"/>
            <p:nvPr/>
          </p:nvSpPr>
          <p:spPr>
            <a:xfrm flipH="1">
              <a:off x="7683625" y="2067915"/>
              <a:ext cx="19464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Georgia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Limitation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25fedd6251a_1_75"/>
            <p:cNvSpPr txBox="1"/>
            <p:nvPr/>
          </p:nvSpPr>
          <p:spPr>
            <a:xfrm flipH="1">
              <a:off x="7683575" y="3966414"/>
              <a:ext cx="2792700" cy="14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Georgia"/>
                  <a:ea typeface="Georgia"/>
                  <a:cs typeface="Georgia"/>
                  <a:sym typeface="Georgia"/>
                </a:rPr>
                <a:t>Non Visibility of Virtu Ace Model workings: Not aware of other factors Virtu ACE model algorithm uses while calculating EPI  OR Ace Output.</a:t>
              </a:r>
              <a:endParaRPr b="0" i="0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14" name="Google Shape;914;g25fedd6251a_1_75"/>
            <p:cNvSpPr txBox="1"/>
            <p:nvPr/>
          </p:nvSpPr>
          <p:spPr>
            <a:xfrm flipH="1">
              <a:off x="7683625" y="3866814"/>
              <a:ext cx="19464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Georgia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Limitation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25fedd6251a_1_75"/>
            <p:cNvSpPr txBox="1"/>
            <p:nvPr/>
          </p:nvSpPr>
          <p:spPr>
            <a:xfrm flipH="1">
              <a:off x="7513600" y="4298388"/>
              <a:ext cx="2792700" cy="7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25fedd6251a_1_75"/>
            <p:cNvSpPr txBox="1"/>
            <p:nvPr/>
          </p:nvSpPr>
          <p:spPr>
            <a:xfrm flipH="1">
              <a:off x="1541174" y="2484310"/>
              <a:ext cx="27927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Geo"/>
                  <a:ea typeface="Geo"/>
                  <a:cs typeface="Geo"/>
                  <a:sym typeface="Geo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25fedd6251a_1_75"/>
            <p:cNvSpPr txBox="1"/>
            <p:nvPr/>
          </p:nvSpPr>
          <p:spPr>
            <a:xfrm flipH="1">
              <a:off x="2472850" y="2192118"/>
              <a:ext cx="19464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Georgia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25fedd6251a_1_75"/>
            <p:cNvSpPr txBox="1"/>
            <p:nvPr/>
          </p:nvSpPr>
          <p:spPr>
            <a:xfrm flipH="1">
              <a:off x="1541175" y="3274763"/>
              <a:ext cx="2792700" cy="16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How ESG effects Trade metrics &amp; ACE Output.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5fbf2491c4_1_344"/>
          <p:cNvSpPr txBox="1"/>
          <p:nvPr>
            <p:ph type="title"/>
          </p:nvPr>
        </p:nvSpPr>
        <p:spPr>
          <a:xfrm>
            <a:off x="9638400" y="2766150"/>
            <a:ext cx="2553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ESG Component Findings</a:t>
            </a:r>
            <a:endParaRPr/>
          </a:p>
        </p:txBody>
      </p:sp>
      <p:sp>
        <p:nvSpPr>
          <p:cNvPr id="925" name="Google Shape;925;g25fbf2491c4_1_344"/>
          <p:cNvSpPr txBox="1"/>
          <p:nvPr>
            <p:ph idx="12" type="sldNum"/>
          </p:nvPr>
        </p:nvSpPr>
        <p:spPr>
          <a:xfrm>
            <a:off x="8656425" y="62952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6" name="Google Shape;926;g25fbf2491c4_1_344"/>
          <p:cNvPicPr preferRelativeResize="0"/>
          <p:nvPr/>
        </p:nvPicPr>
        <p:blipFill rotWithShape="1">
          <a:blip r:embed="rId3">
            <a:alphaModFix/>
          </a:blip>
          <a:srcRect b="0" l="0" r="64961" t="39109"/>
          <a:stretch/>
        </p:blipFill>
        <p:spPr>
          <a:xfrm>
            <a:off x="3840850" y="1214400"/>
            <a:ext cx="2450399" cy="263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g25fbf2491c4_1_344"/>
          <p:cNvPicPr preferRelativeResize="0"/>
          <p:nvPr/>
        </p:nvPicPr>
        <p:blipFill rotWithShape="1">
          <a:blip r:embed="rId4">
            <a:alphaModFix/>
          </a:blip>
          <a:srcRect b="0" l="0" r="62885" t="41894"/>
          <a:stretch/>
        </p:blipFill>
        <p:spPr>
          <a:xfrm>
            <a:off x="6634200" y="1218250"/>
            <a:ext cx="2450392" cy="26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g25fbf2491c4_1_344"/>
          <p:cNvSpPr txBox="1"/>
          <p:nvPr/>
        </p:nvSpPr>
        <p:spPr>
          <a:xfrm>
            <a:off x="1345825" y="9450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Social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Score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25fbf2491c4_1_344"/>
          <p:cNvSpPr txBox="1"/>
          <p:nvPr/>
        </p:nvSpPr>
        <p:spPr>
          <a:xfrm>
            <a:off x="4054988" y="945050"/>
            <a:ext cx="28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Governance Score Strata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0" name="Google Shape;930;g25fbf2491c4_1_344"/>
          <p:cNvGrpSpPr/>
          <p:nvPr/>
        </p:nvGrpSpPr>
        <p:grpSpPr>
          <a:xfrm>
            <a:off x="6862800" y="3849950"/>
            <a:ext cx="3103750" cy="2931674"/>
            <a:chOff x="6222375" y="904075"/>
            <a:chExt cx="3103750" cy="2931674"/>
          </a:xfrm>
        </p:grpSpPr>
        <p:pic>
          <p:nvPicPr>
            <p:cNvPr id="931" name="Google Shape;931;g25fbf2491c4_1_344"/>
            <p:cNvPicPr preferRelativeResize="0"/>
            <p:nvPr/>
          </p:nvPicPr>
          <p:blipFill rotWithShape="1">
            <a:blip r:embed="rId5">
              <a:alphaModFix/>
            </a:blip>
            <a:srcRect b="0" l="0" r="65466" t="38706"/>
            <a:stretch/>
          </p:blipFill>
          <p:spPr>
            <a:xfrm>
              <a:off x="6222375" y="1207900"/>
              <a:ext cx="2243551" cy="2627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g25fbf2491c4_1_344"/>
            <p:cNvSpPr txBox="1"/>
            <p:nvPr/>
          </p:nvSpPr>
          <p:spPr>
            <a:xfrm>
              <a:off x="6254425" y="904075"/>
              <a:ext cx="3071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Low Environmental Score Strata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3" name="Google Shape;933;g25fbf2491c4_1_344"/>
          <p:cNvGrpSpPr/>
          <p:nvPr/>
        </p:nvGrpSpPr>
        <p:grpSpPr>
          <a:xfrm>
            <a:off x="3862600" y="3849950"/>
            <a:ext cx="2919550" cy="2920599"/>
            <a:chOff x="3038650" y="904075"/>
            <a:chExt cx="2919550" cy="2920599"/>
          </a:xfrm>
        </p:grpSpPr>
        <p:pic>
          <p:nvPicPr>
            <p:cNvPr id="934" name="Google Shape;934;g25fbf2491c4_1_344"/>
            <p:cNvPicPr preferRelativeResize="0"/>
            <p:nvPr/>
          </p:nvPicPr>
          <p:blipFill rotWithShape="1">
            <a:blip r:embed="rId6">
              <a:alphaModFix/>
            </a:blip>
            <a:srcRect b="0" l="0" r="64961" t="39732"/>
            <a:stretch/>
          </p:blipFill>
          <p:spPr>
            <a:xfrm>
              <a:off x="3038650" y="1234200"/>
              <a:ext cx="2428649" cy="2590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" name="Google Shape;935;g25fbf2491c4_1_344"/>
            <p:cNvSpPr txBox="1"/>
            <p:nvPr/>
          </p:nvSpPr>
          <p:spPr>
            <a:xfrm>
              <a:off x="3215000" y="904075"/>
              <a:ext cx="2743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Low Governance Score Strata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g25fbf2491c4_1_344"/>
          <p:cNvSpPr txBox="1"/>
          <p:nvPr/>
        </p:nvSpPr>
        <p:spPr>
          <a:xfrm>
            <a:off x="6825425" y="945050"/>
            <a:ext cx="3211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High Environmental Score Strata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g25fbf2491c4_1_344"/>
          <p:cNvSpPr txBox="1"/>
          <p:nvPr/>
        </p:nvSpPr>
        <p:spPr>
          <a:xfrm>
            <a:off x="2307025" y="358400"/>
            <a:ext cx="577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Absolute Differences from Baseline of Correlation Between Liquidity and EPI For Total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8" name="Google Shape;938;g25fbf2491c4_1_344"/>
          <p:cNvGrpSpPr/>
          <p:nvPr/>
        </p:nvGrpSpPr>
        <p:grpSpPr>
          <a:xfrm>
            <a:off x="1072150" y="1218250"/>
            <a:ext cx="2243551" cy="2627849"/>
            <a:chOff x="480700" y="4170225"/>
            <a:chExt cx="2243551" cy="2627849"/>
          </a:xfrm>
        </p:grpSpPr>
        <p:pic>
          <p:nvPicPr>
            <p:cNvPr id="939" name="Google Shape;939;g25fbf2491c4_1_344"/>
            <p:cNvPicPr preferRelativeResize="0"/>
            <p:nvPr/>
          </p:nvPicPr>
          <p:blipFill rotWithShape="1">
            <a:blip r:embed="rId7">
              <a:alphaModFix/>
            </a:blip>
            <a:srcRect b="0" l="0" r="60289" t="38400"/>
            <a:stretch/>
          </p:blipFill>
          <p:spPr>
            <a:xfrm>
              <a:off x="480700" y="4170225"/>
              <a:ext cx="2243551" cy="2627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g25fbf2491c4_1_344"/>
            <p:cNvSpPr/>
            <p:nvPr/>
          </p:nvSpPr>
          <p:spPr>
            <a:xfrm>
              <a:off x="690950" y="6117325"/>
              <a:ext cx="667200" cy="513000"/>
            </a:xfrm>
            <a:prstGeom prst="rect">
              <a:avLst/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1" name="Google Shape;941;g25fbf2491c4_1_344"/>
          <p:cNvGrpSpPr/>
          <p:nvPr/>
        </p:nvGrpSpPr>
        <p:grpSpPr>
          <a:xfrm>
            <a:off x="995957" y="3849950"/>
            <a:ext cx="2487043" cy="2916750"/>
            <a:chOff x="355532" y="904075"/>
            <a:chExt cx="2487043" cy="2916750"/>
          </a:xfrm>
        </p:grpSpPr>
        <p:sp>
          <p:nvSpPr>
            <p:cNvPr id="942" name="Google Shape;942;g25fbf2491c4_1_344"/>
            <p:cNvSpPr txBox="1"/>
            <p:nvPr/>
          </p:nvSpPr>
          <p:spPr>
            <a:xfrm>
              <a:off x="531075" y="904075"/>
              <a:ext cx="23115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Low Soc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 Score Strata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3" name="Google Shape;943;g25fbf2491c4_1_344"/>
            <p:cNvGrpSpPr/>
            <p:nvPr/>
          </p:nvGrpSpPr>
          <p:grpSpPr>
            <a:xfrm>
              <a:off x="355532" y="1192974"/>
              <a:ext cx="2311474" cy="2627851"/>
              <a:chOff x="355532" y="1192974"/>
              <a:chExt cx="2311474" cy="2627851"/>
            </a:xfrm>
          </p:grpSpPr>
          <p:pic>
            <p:nvPicPr>
              <p:cNvPr id="944" name="Google Shape;944;g25fbf2491c4_1_34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60289" t="41529"/>
              <a:stretch/>
            </p:blipFill>
            <p:spPr>
              <a:xfrm>
                <a:off x="355532" y="1192974"/>
                <a:ext cx="2311474" cy="2627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5" name="Google Shape;945;g25fbf2491c4_1_344"/>
              <p:cNvSpPr/>
              <p:nvPr/>
            </p:nvSpPr>
            <p:spPr>
              <a:xfrm>
                <a:off x="651250" y="1674825"/>
                <a:ext cx="667200" cy="513000"/>
              </a:xfrm>
              <a:prstGeom prst="rect">
                <a:avLst/>
              </a:prstGeom>
              <a:noFill/>
              <a:ln cap="flat" cmpd="sng" w="7620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6" name="Google Shape;946;g25fbf2491c4_1_344"/>
          <p:cNvSpPr/>
          <p:nvPr/>
        </p:nvSpPr>
        <p:spPr>
          <a:xfrm>
            <a:off x="9568475" y="4404575"/>
            <a:ext cx="2524500" cy="68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strata = 10th Percentile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strata = 9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0th Percentile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25fbf2491c4_1_344"/>
          <p:cNvSpPr/>
          <p:nvPr/>
        </p:nvSpPr>
        <p:spPr>
          <a:xfrm>
            <a:off x="5624050" y="1218250"/>
            <a:ext cx="667200" cy="400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25fbf2491c4_1_344"/>
          <p:cNvSpPr/>
          <p:nvPr/>
        </p:nvSpPr>
        <p:spPr>
          <a:xfrm>
            <a:off x="4889025" y="5679100"/>
            <a:ext cx="735000" cy="400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25fbf2491c4_1_344"/>
          <p:cNvSpPr/>
          <p:nvPr/>
        </p:nvSpPr>
        <p:spPr>
          <a:xfrm>
            <a:off x="7042875" y="4115100"/>
            <a:ext cx="735000" cy="5130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25fbf2491c4_1_344"/>
          <p:cNvSpPr/>
          <p:nvPr/>
        </p:nvSpPr>
        <p:spPr>
          <a:xfrm>
            <a:off x="6939200" y="1679600"/>
            <a:ext cx="735000" cy="5130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60dad27869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57" name="Google Shape;957;g260dad27869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8" name="Google Shape;958;g260dad27869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47" y="0"/>
            <a:ext cx="8232927" cy="30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g260dad27869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975" y="3538147"/>
            <a:ext cx="7411952" cy="27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60dad27869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66" name="Google Shape;966;g260dad27869_0_17"/>
          <p:cNvSpPr/>
          <p:nvPr>
            <p:ph idx="2" type="dgm"/>
          </p:nvPr>
        </p:nvSpPr>
        <p:spPr>
          <a:xfrm>
            <a:off x="838200" y="2111375"/>
            <a:ext cx="105156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g260dad27869_0_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8" name="Google Shape;968;g260dad2786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175" y="365122"/>
            <a:ext cx="7522701" cy="280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"/>
          <p:cNvSpPr txBox="1"/>
          <p:nvPr>
            <p:ph type="ctrTitle"/>
          </p:nvPr>
        </p:nvSpPr>
        <p:spPr>
          <a:xfrm>
            <a:off x="7448375" y="173150"/>
            <a:ext cx="2569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86" name="Google Shape;486;p4"/>
          <p:cNvSpPr txBox="1"/>
          <p:nvPr>
            <p:ph idx="1" type="subTitle"/>
          </p:nvPr>
        </p:nvSpPr>
        <p:spPr>
          <a:xfrm>
            <a:off x="6188375" y="1787275"/>
            <a:ext cx="55533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We found no relationship between the ESG score and ACE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We found that there is no ESG component that has a direct correlation with ACE model output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Controversy is related to the trading metrics of spread and liquidity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We would not recommend you purchase the ESG data without further analysis 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0c9e05523_0_71"/>
          <p:cNvSpPr txBox="1"/>
          <p:nvPr>
            <p:ph type="title"/>
          </p:nvPr>
        </p:nvSpPr>
        <p:spPr>
          <a:xfrm>
            <a:off x="237900" y="608975"/>
            <a:ext cx="2690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Data Dictionary</a:t>
            </a:r>
            <a:endParaRPr/>
          </a:p>
        </p:txBody>
      </p:sp>
      <p:sp>
        <p:nvSpPr>
          <p:cNvPr id="492" name="Google Shape;492;g260c9e05523_0_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93" name="Google Shape;493;g260c9e05523_0_71"/>
          <p:cNvGraphicFramePr/>
          <p:nvPr/>
        </p:nvGraphicFramePr>
        <p:xfrm>
          <a:off x="595725" y="141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{FAFDA00A-0F2A-4C94-86DB-AA5A88FD1C12}</a:tableStyleId>
              </a:tblPr>
              <a:tblGrid>
                <a:gridCol w="3638325"/>
                <a:gridCol w="1691275"/>
                <a:gridCol w="5482900"/>
              </a:tblGrid>
              <a:tr h="70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Security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Grouping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Company’s Ticker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S&amp;P or non S&amp;P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4" name="Google Shape;494;g260c9e05523_0_71"/>
          <p:cNvGraphicFramePr/>
          <p:nvPr/>
        </p:nvGraphicFramePr>
        <p:xfrm>
          <a:off x="595725" y="22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{FAFDA00A-0F2A-4C94-86DB-AA5A88FD1C12}</a:tableStyleId>
              </a:tblPr>
              <a:tblGrid>
                <a:gridCol w="3638325"/>
                <a:gridCol w="1691275"/>
                <a:gridCol w="5482900"/>
              </a:tblGrid>
              <a:tr h="1641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Total ESG Score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Environment 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Social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Governance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Controversy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Total ESG Score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Environment 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Social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Governance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Controversy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High score means High Risk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Components of Total ESG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Public perception of how a company manages controversy and incidents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5" name="Google Shape;495;g260c9e05523_0_71"/>
          <p:cNvGraphicFramePr/>
          <p:nvPr/>
        </p:nvGraphicFramePr>
        <p:xfrm>
          <a:off x="595725" y="494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{FAFDA00A-0F2A-4C94-86DB-AA5A88FD1C12}</a:tableStyleId>
              </a:tblPr>
              <a:tblGrid>
                <a:gridCol w="3638325"/>
                <a:gridCol w="1691275"/>
                <a:gridCol w="5482900"/>
              </a:tblGrid>
              <a:tr h="157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Estimated price impact for 1% MDV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Estimated price impact for 5% MDV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Estimated price impact for 25% MDV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Estimated price impact for 50% MDV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Estimated price impact for 100% MDV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Est 1%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Est 5%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Est 25%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Est 50%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Est 100%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Estimated Price impact - output from ACE Model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6" name="Google Shape;496;g260c9e05523_0_71"/>
          <p:cNvGraphicFramePr/>
          <p:nvPr/>
        </p:nvGraphicFramePr>
        <p:xfrm>
          <a:off x="595725" y="388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{FAFDA00A-0F2A-4C94-86DB-AA5A88FD1C12}</a:tableStyleId>
              </a:tblPr>
              <a:tblGrid>
                <a:gridCol w="3638325"/>
                <a:gridCol w="1691275"/>
                <a:gridCol w="5482900"/>
              </a:tblGrid>
              <a:tr h="100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21 day median daily value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5 day time weighted spread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60-Day Standard Deviation of Daily Returns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Liquidity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Spread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Volatility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Trading Metrics - input ACE Model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497" name="Google Shape;497;g260c9e05523_0_71"/>
          <p:cNvSpPr/>
          <p:nvPr/>
        </p:nvSpPr>
        <p:spPr>
          <a:xfrm>
            <a:off x="4153650" y="2587025"/>
            <a:ext cx="1213500" cy="8109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260c9e05523_0_71"/>
          <p:cNvSpPr/>
          <p:nvPr/>
        </p:nvSpPr>
        <p:spPr>
          <a:xfrm>
            <a:off x="4153650" y="3885063"/>
            <a:ext cx="1269300" cy="10014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260c9e05523_0_71"/>
          <p:cNvSpPr/>
          <p:nvPr/>
        </p:nvSpPr>
        <p:spPr>
          <a:xfrm>
            <a:off x="4120350" y="5013093"/>
            <a:ext cx="1335900" cy="14523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fd26dd680_3_131"/>
          <p:cNvSpPr txBox="1"/>
          <p:nvPr>
            <p:ph type="title"/>
          </p:nvPr>
        </p:nvSpPr>
        <p:spPr>
          <a:xfrm>
            <a:off x="520875" y="716800"/>
            <a:ext cx="26904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505" name="Google Shape;505;g25fd26dd680_3_1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6" name="Google Shape;506;g25fd26dd680_3_131"/>
          <p:cNvPicPr preferRelativeResize="0"/>
          <p:nvPr/>
        </p:nvPicPr>
        <p:blipFill rotWithShape="1">
          <a:blip r:embed="rId3">
            <a:alphaModFix/>
          </a:blip>
          <a:srcRect b="0" l="0" r="0" t="5695"/>
          <a:stretch/>
        </p:blipFill>
        <p:spPr>
          <a:xfrm>
            <a:off x="6027225" y="2145830"/>
            <a:ext cx="6164775" cy="433106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25fd26dd680_3_131"/>
          <p:cNvSpPr txBox="1"/>
          <p:nvPr/>
        </p:nvSpPr>
        <p:spPr>
          <a:xfrm>
            <a:off x="520875" y="1652200"/>
            <a:ext cx="5326800" cy="5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516 rows - one for each Security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groupings (S&amp;P and Non-S&amp;P): Non S&amp;P are ESG focus securities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25fd26dd680_3_131"/>
          <p:cNvSpPr txBox="1"/>
          <p:nvPr/>
        </p:nvSpPr>
        <p:spPr>
          <a:xfrm>
            <a:off x="520875" y="2384725"/>
            <a:ext cx="4951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Began our analysis with separating S&amp;P and non S&amp;P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we investigated further we found no significant differences between the populations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when we used Stratification we found we did not have enough securities in non S&amp;P Grouping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we kept the </a:t>
            </a: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combined data set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further analysis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514" name="Google Shape;5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5" name="Google Shape;5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0075" y="1142175"/>
            <a:ext cx="8600949" cy="55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"/>
          <p:cNvSpPr/>
          <p:nvPr/>
        </p:nvSpPr>
        <p:spPr>
          <a:xfrm>
            <a:off x="6801100" y="4097725"/>
            <a:ext cx="1522500" cy="1693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9"/>
          <p:cNvSpPr txBox="1"/>
          <p:nvPr>
            <p:ph type="title"/>
          </p:nvPr>
        </p:nvSpPr>
        <p:spPr>
          <a:xfrm>
            <a:off x="390300" y="750775"/>
            <a:ext cx="26904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518" name="Google Shape;518;p9"/>
          <p:cNvSpPr txBox="1"/>
          <p:nvPr/>
        </p:nvSpPr>
        <p:spPr>
          <a:xfrm>
            <a:off x="265525" y="3398475"/>
            <a:ext cx="3054600" cy="198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used </a:t>
            </a: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correlation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goes from 0 to 1 as it returns the absolute distance. It captures both linear and non-linear dependencies between variables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5fd26dd680_3_10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524" name="Google Shape;524;g25fd26dd680_3_1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5" name="Google Shape;525;g25fd26dd680_3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975" y="1190175"/>
            <a:ext cx="8600949" cy="55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25fd26dd680_3_102"/>
          <p:cNvSpPr/>
          <p:nvPr/>
        </p:nvSpPr>
        <p:spPr>
          <a:xfrm>
            <a:off x="4353825" y="4118400"/>
            <a:ext cx="2482800" cy="1708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25fd26dd680_3_102"/>
          <p:cNvSpPr txBox="1"/>
          <p:nvPr>
            <p:ph type="title"/>
          </p:nvPr>
        </p:nvSpPr>
        <p:spPr>
          <a:xfrm>
            <a:off x="390300" y="750775"/>
            <a:ext cx="26904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fd26dd680_3_2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533" name="Google Shape;533;g25fd26dd680_3_2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4" name="Google Shape;534;g25fd26dd680_3_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975" y="1190175"/>
            <a:ext cx="8600949" cy="55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25fd26dd680_3_293"/>
          <p:cNvSpPr/>
          <p:nvPr/>
        </p:nvSpPr>
        <p:spPr>
          <a:xfrm>
            <a:off x="6345775" y="3108875"/>
            <a:ext cx="483900" cy="683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25fd26dd680_3_293"/>
          <p:cNvSpPr txBox="1"/>
          <p:nvPr>
            <p:ph type="title"/>
          </p:nvPr>
        </p:nvSpPr>
        <p:spPr>
          <a:xfrm>
            <a:off x="390300" y="750775"/>
            <a:ext cx="26904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537" name="Google Shape;537;g25fd26dd680_3_293"/>
          <p:cNvSpPr/>
          <p:nvPr/>
        </p:nvSpPr>
        <p:spPr>
          <a:xfrm>
            <a:off x="6345775" y="4175675"/>
            <a:ext cx="483900" cy="1653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3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2023-07-24T00:48:46Z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